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49"/>
  </p:normalViewPr>
  <p:slideViewPr>
    <p:cSldViewPr snapToGrid="0">
      <p:cViewPr varScale="1">
        <p:scale>
          <a:sx n="102" d="100"/>
          <a:sy n="102" d="100"/>
        </p:scale>
        <p:origin x="5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B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oundRect">
            <a:avLst>
              <a:gd name="adj" fmla="val 1111"/>
            </a:avLst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A02CCA0C-30F9-433E-B96B-F616243B845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239000" cy="6858000"/>
          </a:xfrm>
          <a:prstGeom prst="rect">
            <a:avLst/>
          </a:prstGeom>
          <a:solidFill>
            <a:srgbClr val="101519">
              <a:alpha val="76000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0746270-49E5-4769-B7E0-2264313E68CA}"/>
              </a:ext>
            </a:extLst>
          </p:cNvPr>
          <p:cNvSpPr>
            <a:spLocks noGrp="1"/>
          </p:cNvSpPr>
          <p:nvPr/>
        </p:nvSpPr>
        <p:spPr>
          <a:xfrm>
            <a:off x="6515100" y="0"/>
            <a:ext cx="1524000" cy="6858000"/>
          </a:xfrm>
          <a:prstGeom prst="rect">
            <a:avLst/>
          </a:prstGeom>
          <a:solidFill>
            <a:srgbClr val="101519">
              <a:alpha val="35000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4DDF51B-F5BB-4187-A13D-180ACDD515A6}"/>
              </a:ext>
            </a:extLst>
          </p:cNvPr>
          <p:cNvSpPr>
            <a:spLocks noGrp="1"/>
          </p:cNvSpPr>
          <p:nvPr/>
        </p:nvSpPr>
        <p:spPr>
          <a:xfrm>
            <a:off x="685800" y="1123950"/>
            <a:ext cx="5334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4350" b="1">
                <a:solidFill>
                  <a:srgbClr val="F7F8F5"/>
                </a:solidFill>
                <a:latin typeface="PingFang TC"/>
                <a:ea typeface="PingFang TC"/>
                <a:cs typeface="PingFang TC"/>
              </a:defRPr>
            </a:pPr>
            <a:r>
              <a:rPr sz="4350" b="1">
                <a:solidFill>
                  <a:srgbClr val="F7F8F5"/>
                </a:solidFill>
                <a:latin typeface="PingFang TC"/>
                <a:ea typeface="PingFang TC"/>
                <a:cs typeface="PingFang TC"/>
              </a:rPr>
              <a:t>XAI-NA8-GMSL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7904F99-5337-4EAE-8125-191E2276EC11}"/>
              </a:ext>
            </a:extLst>
          </p:cNvPr>
          <p:cNvSpPr>
            <a:spLocks noGrp="1"/>
          </p:cNvSpPr>
          <p:nvPr/>
        </p:nvSpPr>
        <p:spPr>
          <a:xfrm>
            <a:off x="723900" y="2000250"/>
            <a:ext cx="5143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875">
                <a:solidFill>
                  <a:srgbClr val="E5E8E5"/>
                </a:solidFill>
                <a:latin typeface="PingFang TC"/>
                <a:ea typeface="PingFang TC"/>
                <a:cs typeface="PingFang TC"/>
              </a:defRPr>
            </a:pPr>
            <a:r>
              <a:rPr sz="1875">
                <a:solidFill>
                  <a:srgbClr val="E5E8E5"/>
                </a:solidFill>
                <a:latin typeface="PingFang TC"/>
                <a:ea typeface="PingFang TC"/>
                <a:cs typeface="PingFang TC"/>
              </a:rPr>
              <a:t>NVIDIA Jetson Orin Nano / Orin NX</a:t>
            </a:r>
          </a:p>
          <a:p>
            <a:pPr>
              <a:defRPr sz="1875">
                <a:solidFill>
                  <a:srgbClr val="E5E8E5"/>
                </a:solidFill>
                <a:latin typeface="PingFang TC"/>
                <a:ea typeface="PingFang TC"/>
                <a:cs typeface="PingFang TC"/>
              </a:defRPr>
            </a:pPr>
            <a:r>
              <a:rPr sz="1875">
                <a:solidFill>
                  <a:srgbClr val="E5E8E5"/>
                </a:solidFill>
                <a:latin typeface="PingFang TC"/>
                <a:ea typeface="PingFang TC"/>
                <a:cs typeface="PingFang TC"/>
              </a:rPr>
              <a:t>4 路 GMSL Edge AI Vision Computer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208842E-1C9C-40E2-8E01-D81E858AE0C5}"/>
              </a:ext>
            </a:extLst>
          </p:cNvPr>
          <p:cNvSpPr>
            <a:spLocks noGrp="1"/>
          </p:cNvSpPr>
          <p:nvPr/>
        </p:nvSpPr>
        <p:spPr>
          <a:xfrm>
            <a:off x="723900" y="3333750"/>
            <a:ext cx="50006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00">
                <a:solidFill>
                  <a:srgbClr val="C8D0D0"/>
                </a:solidFill>
                <a:latin typeface="PingFang TC"/>
                <a:ea typeface="PingFang TC"/>
                <a:cs typeface="PingFang TC"/>
              </a:defRPr>
            </a:pPr>
            <a:r>
              <a:rPr sz="1500">
                <a:solidFill>
                  <a:srgbClr val="C8D0D0"/>
                </a:solidFill>
                <a:latin typeface="PingFang TC"/>
                <a:ea typeface="PingFang TC"/>
                <a:cs typeface="PingFang TC"/>
              </a:rPr>
              <a:t>多鏡頭 AI 影像分析、無人載具與產品開發驗證用緊湊型工業電腦</a:t>
            </a:r>
          </a:p>
        </p:txBody>
      </p:sp>
      <p:sp>
        <p:nvSpPr>
          <p:cNvPr id="7" name="圓角矩形 6">
            <a:extLst>
              <a:ext uri="{FF2B5EF4-FFF2-40B4-BE49-F238E27FC236}">
                <a16:creationId xmlns:a16="http://schemas.microsoft.com/office/drawing/2014/main" id="{5FC0AC5B-1E49-49EB-834B-E0A6AD4466B0}"/>
              </a:ext>
            </a:extLst>
          </p:cNvPr>
          <p:cNvSpPr>
            <a:spLocks noGrp="1"/>
          </p:cNvSpPr>
          <p:nvPr/>
        </p:nvSpPr>
        <p:spPr>
          <a:xfrm>
            <a:off x="723900" y="4552950"/>
            <a:ext cx="1466850" cy="381000"/>
          </a:xfrm>
          <a:prstGeom prst="roundRect">
            <a:avLst>
              <a:gd name="adj" fmla="val 50000"/>
            </a:avLst>
          </a:prstGeom>
          <a:solidFill>
            <a:srgbClr val="E8F7F5"/>
          </a:solidFill>
          <a:ln w="9525">
            <a:solidFill>
              <a:srgbClr val="A9DED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A6DD610-E020-4AFE-A62F-E8C227664436}"/>
              </a:ext>
            </a:extLst>
          </p:cNvPr>
          <p:cNvSpPr>
            <a:spLocks noGrp="1"/>
          </p:cNvSpPr>
          <p:nvPr/>
        </p:nvSpPr>
        <p:spPr>
          <a:xfrm>
            <a:off x="838200" y="4648200"/>
            <a:ext cx="1238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050" b="1">
                <a:solidFill>
                  <a:srgbClr val="00A7A5"/>
                </a:solidFill>
                <a:latin typeface="PingFang TC"/>
                <a:ea typeface="PingFang TC"/>
                <a:cs typeface="PingFang TC"/>
              </a:defRPr>
            </a:pPr>
            <a:r>
              <a:rPr sz="1050" b="1">
                <a:solidFill>
                  <a:srgbClr val="00A7A5"/>
                </a:solidFill>
                <a:latin typeface="PingFang TC"/>
                <a:ea typeface="PingFang TC"/>
                <a:cs typeface="PingFang TC"/>
              </a:rPr>
              <a:t>67 TOPS</a:t>
            </a:r>
          </a:p>
        </p:txBody>
      </p:sp>
      <p:sp>
        <p:nvSpPr>
          <p:cNvPr id="9" name="圓角矩形 8">
            <a:extLst>
              <a:ext uri="{FF2B5EF4-FFF2-40B4-BE49-F238E27FC236}">
                <a16:creationId xmlns:a16="http://schemas.microsoft.com/office/drawing/2014/main" id="{6E7682B0-556F-4751-8076-B8A0AD2B628A}"/>
              </a:ext>
            </a:extLst>
          </p:cNvPr>
          <p:cNvSpPr>
            <a:spLocks noGrp="1"/>
          </p:cNvSpPr>
          <p:nvPr/>
        </p:nvSpPr>
        <p:spPr>
          <a:xfrm>
            <a:off x="2362200" y="4552950"/>
            <a:ext cx="1466850" cy="381000"/>
          </a:xfrm>
          <a:prstGeom prst="roundRect">
            <a:avLst>
              <a:gd name="adj" fmla="val 50000"/>
            </a:avLst>
          </a:prstGeom>
          <a:solidFill>
            <a:srgbClr val="E8F7F5"/>
          </a:solidFill>
          <a:ln w="9525">
            <a:solidFill>
              <a:srgbClr val="A9DED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258A6D2-7DBB-4928-B50D-B1872CDBEE4E}"/>
              </a:ext>
            </a:extLst>
          </p:cNvPr>
          <p:cNvSpPr>
            <a:spLocks noGrp="1"/>
          </p:cNvSpPr>
          <p:nvPr/>
        </p:nvSpPr>
        <p:spPr>
          <a:xfrm>
            <a:off x="2476500" y="4648200"/>
            <a:ext cx="1238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050" b="1">
                <a:solidFill>
                  <a:srgbClr val="76B900"/>
                </a:solidFill>
                <a:latin typeface="PingFang TC"/>
                <a:ea typeface="PingFang TC"/>
                <a:cs typeface="PingFang TC"/>
              </a:defRPr>
            </a:pPr>
            <a:r>
              <a:rPr sz="1050" b="1">
                <a:solidFill>
                  <a:srgbClr val="76B900"/>
                </a:solidFill>
                <a:latin typeface="PingFang TC"/>
                <a:ea typeface="PingFang TC"/>
                <a:cs typeface="PingFang TC"/>
              </a:rPr>
              <a:t>4 x GMSL</a:t>
            </a:r>
          </a:p>
        </p:txBody>
      </p:sp>
      <p:sp>
        <p:nvSpPr>
          <p:cNvPr id="11" name="圓角矩形 10">
            <a:extLst>
              <a:ext uri="{FF2B5EF4-FFF2-40B4-BE49-F238E27FC236}">
                <a16:creationId xmlns:a16="http://schemas.microsoft.com/office/drawing/2014/main" id="{96EA49FA-FC62-4780-AD8A-9FD8B325DB0F}"/>
              </a:ext>
            </a:extLst>
          </p:cNvPr>
          <p:cNvSpPr>
            <a:spLocks noGrp="1"/>
          </p:cNvSpPr>
          <p:nvPr/>
        </p:nvSpPr>
        <p:spPr>
          <a:xfrm>
            <a:off x="4000500" y="4552950"/>
            <a:ext cx="1466850" cy="381000"/>
          </a:xfrm>
          <a:prstGeom prst="roundRect">
            <a:avLst>
              <a:gd name="adj" fmla="val 50000"/>
            </a:avLst>
          </a:prstGeom>
          <a:solidFill>
            <a:srgbClr val="E8F7F5"/>
          </a:solidFill>
          <a:ln w="9525">
            <a:solidFill>
              <a:srgbClr val="A9DEDA"/>
            </a:solidFill>
            <a:prstDash val="solid"/>
          </a:ln>
        </p:spPr>
        <p:txBody>
          <a:bodyPr/>
          <a:lstStyle/>
          <a:p>
            <a:endParaRPr lang="zh-TW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AE97EAA-6530-46E5-82E7-4C676DFEF915}"/>
              </a:ext>
            </a:extLst>
          </p:cNvPr>
          <p:cNvSpPr>
            <a:spLocks noGrp="1"/>
          </p:cNvSpPr>
          <p:nvPr/>
        </p:nvSpPr>
        <p:spPr>
          <a:xfrm>
            <a:off x="4114800" y="4648200"/>
            <a:ext cx="1238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050" b="1">
                <a:solidFill>
                  <a:srgbClr val="D9822B"/>
                </a:solidFill>
                <a:latin typeface="PingFang TC"/>
                <a:ea typeface="PingFang TC"/>
                <a:cs typeface="PingFang TC"/>
              </a:defRPr>
            </a:pPr>
            <a:r>
              <a:rPr lang="en-US" sz="1050" b="1" dirty="0">
                <a:solidFill>
                  <a:srgbClr val="D9822B"/>
                </a:solidFill>
                <a:latin typeface="PingFang TC"/>
                <a:ea typeface="PingFang TC"/>
                <a:cs typeface="PingFang TC"/>
              </a:rPr>
              <a:t>Upgradeable</a:t>
            </a:r>
            <a:endParaRPr sz="1050" b="1" dirty="0">
              <a:solidFill>
                <a:srgbClr val="D9822B"/>
              </a:solidFill>
              <a:latin typeface="PingFang TC"/>
              <a:ea typeface="PingFang TC"/>
              <a:cs typeface="PingFang TC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3BDD63C-851D-4949-BE3B-40CF740FE7A6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857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675">
                <a:solidFill>
                  <a:srgbClr val="7B848C"/>
                </a:solidFill>
                <a:latin typeface="PingFang TC"/>
                <a:ea typeface="PingFang TC"/>
                <a:cs typeface="PingFang TC"/>
              </a:defRPr>
            </a:pPr>
            <a:r>
              <a:rPr sz="675">
                <a:solidFill>
                  <a:srgbClr val="7B848C"/>
                </a:solidFill>
                <a:latin typeface="PingFang TC"/>
                <a:ea typeface="PingFang TC"/>
                <a:cs typeface="PingFang TC"/>
              </a:rPr>
              <a:t>Product photo and specifications supplied by Xensor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1E83161-3504-4842-A271-0FC8A59BC646}"/>
              </a:ext>
            </a:extLst>
          </p:cNvPr>
          <p:cNvSpPr>
            <a:spLocks noGrp="1"/>
          </p:cNvSpPr>
          <p:nvPr/>
        </p:nvSpPr>
        <p:spPr>
          <a:xfrm>
            <a:off x="11096625" y="6381750"/>
            <a:ext cx="47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7B848C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B848C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42576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:a16="http://schemas.microsoft.com/office/drawing/2014/main" id="{0322FE07-4D47-4BC2-9BCA-B63F233B24D9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975" b="1">
                <a:solidFill>
                  <a:srgbClr val="007E7B"/>
                </a:solidFill>
                <a:latin typeface="PingFang TC"/>
                <a:ea typeface="PingFang TC"/>
                <a:cs typeface="PingFang TC"/>
              </a:defRPr>
            </a:pPr>
            <a:r>
              <a:rPr sz="975" b="1">
                <a:solidFill>
                  <a:srgbClr val="007E7B"/>
                </a:solidFill>
                <a:latin typeface="PingFang TC"/>
                <a:ea typeface="PingFang TC"/>
                <a:cs typeface="PingFang TC"/>
              </a:rPr>
              <a:t>PRODUCT POSITIONING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F412390-C19D-48EA-ACC2-24F8E9A7FAD6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8001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550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2550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把 Jetson Orin 放進可部署的多鏡頭邊緣設備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6AB4B22-B716-4B86-894C-23C070F81C37}"/>
              </a:ext>
            </a:extLst>
          </p:cNvPr>
          <p:cNvSpPr>
            <a:spLocks noGrp="1"/>
          </p:cNvSpPr>
          <p:nvPr/>
        </p:nvSpPr>
        <p:spPr>
          <a:xfrm>
            <a:off x="704850" y="1504950"/>
            <a:ext cx="10382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575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XAI-NA8-GMSL 的核心定位，是把 Jetson Orin Nano 的 AI 算力、4 路 GMSL 攝影機輸入與基本工業 I/O 整合成單一邊緣端主機。</a:t>
            </a:r>
          </a:p>
        </p:txBody>
      </p:sp>
      <p:sp>
        <p:nvSpPr>
          <p:cNvPr id="4" name="圓角矩形 3">
            <a:extLst>
              <a:ext uri="{FF2B5EF4-FFF2-40B4-BE49-F238E27FC236}">
                <a16:creationId xmlns:a16="http://schemas.microsoft.com/office/drawing/2014/main" id="{01F96A4A-BCE3-42E7-923C-21E5D3E7AF4A}"/>
              </a:ext>
            </a:extLst>
          </p:cNvPr>
          <p:cNvSpPr>
            <a:spLocks noGrp="1"/>
          </p:cNvSpPr>
          <p:nvPr/>
        </p:nvSpPr>
        <p:spPr>
          <a:xfrm>
            <a:off x="704850" y="2457450"/>
            <a:ext cx="3219450" cy="2133600"/>
          </a:xfrm>
          <a:prstGeom prst="roundRect">
            <a:avLst>
              <a:gd name="adj" fmla="val 3571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2124563-7D64-49EB-9892-EF85E2063FA7}"/>
              </a:ext>
            </a:extLst>
          </p:cNvPr>
          <p:cNvSpPr>
            <a:spLocks noGrp="1"/>
          </p:cNvSpPr>
          <p:nvPr/>
        </p:nvSpPr>
        <p:spPr>
          <a:xfrm>
            <a:off x="704850" y="2457450"/>
            <a:ext cx="66675" cy="2133600"/>
          </a:xfrm>
          <a:prstGeom prst="rect">
            <a:avLst/>
          </a:prstGeom>
          <a:solidFill>
            <a:srgbClr val="00A7A5"/>
          </a:solidFill>
          <a:ln w="0">
            <a:solidFill>
              <a:srgbClr val="00A7A5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E1F2B53-F272-4126-B7A1-0B92ED40EDF2}"/>
              </a:ext>
            </a:extLst>
          </p:cNvPr>
          <p:cNvSpPr>
            <a:spLocks noGrp="1"/>
          </p:cNvSpPr>
          <p:nvPr/>
        </p:nvSpPr>
        <p:spPr>
          <a:xfrm>
            <a:off x="933450" y="2647950"/>
            <a:ext cx="28003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Camera-first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E397621-38D8-4CB1-920B-EC9AAB7FD9C3}"/>
              </a:ext>
            </a:extLst>
          </p:cNvPr>
          <p:cNvSpPr>
            <a:spLocks noGrp="1"/>
          </p:cNvSpPr>
          <p:nvPr/>
        </p:nvSpPr>
        <p:spPr>
          <a:xfrm>
            <a:off x="933450" y="3009900"/>
            <a:ext cx="2800350" cy="1447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4 x GMSL 適合車載、機器人或多視角影像擷取，讓 AI 推論直接靠近感測器。</a:t>
            </a:r>
          </a:p>
        </p:txBody>
      </p:sp>
      <p:sp>
        <p:nvSpPr>
          <p:cNvPr id="8" name="圓角矩形 7">
            <a:extLst>
              <a:ext uri="{FF2B5EF4-FFF2-40B4-BE49-F238E27FC236}">
                <a16:creationId xmlns:a16="http://schemas.microsoft.com/office/drawing/2014/main" id="{030A99C5-8AB3-4AAA-A103-44037B0FF69B}"/>
              </a:ext>
            </a:extLst>
          </p:cNvPr>
          <p:cNvSpPr>
            <a:spLocks noGrp="1"/>
          </p:cNvSpPr>
          <p:nvPr/>
        </p:nvSpPr>
        <p:spPr>
          <a:xfrm>
            <a:off x="4476750" y="2457450"/>
            <a:ext cx="3219450" cy="2133600"/>
          </a:xfrm>
          <a:prstGeom prst="roundRect">
            <a:avLst>
              <a:gd name="adj" fmla="val 3571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91544C7-9FE7-40A3-B681-5A1521DBD893}"/>
              </a:ext>
            </a:extLst>
          </p:cNvPr>
          <p:cNvSpPr>
            <a:spLocks noGrp="1"/>
          </p:cNvSpPr>
          <p:nvPr/>
        </p:nvSpPr>
        <p:spPr>
          <a:xfrm>
            <a:off x="4476750" y="2457450"/>
            <a:ext cx="66675" cy="2133600"/>
          </a:xfrm>
          <a:prstGeom prst="rect">
            <a:avLst/>
          </a:prstGeom>
          <a:solidFill>
            <a:srgbClr val="76B900"/>
          </a:solidFill>
          <a:ln w="0">
            <a:solidFill>
              <a:srgbClr val="76B900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F056BF7-AD9A-4BE4-8606-9D103DAF9C13}"/>
              </a:ext>
            </a:extLst>
          </p:cNvPr>
          <p:cNvSpPr>
            <a:spLocks noGrp="1"/>
          </p:cNvSpPr>
          <p:nvPr/>
        </p:nvSpPr>
        <p:spPr>
          <a:xfrm>
            <a:off x="4705350" y="2647950"/>
            <a:ext cx="28003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Edge AI ready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115E32C-F5E5-4B8B-BAAB-1CF611514B9D}"/>
              </a:ext>
            </a:extLst>
          </p:cNvPr>
          <p:cNvSpPr>
            <a:spLocks noGrp="1"/>
          </p:cNvSpPr>
          <p:nvPr/>
        </p:nvSpPr>
        <p:spPr>
          <a:xfrm>
            <a:off x="4705350" y="3009900"/>
            <a:ext cx="2800350" cy="1447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以 Orin Nano 8GB 作為基礎版本，支援 Super Mode，最高 67 TOPS。</a:t>
            </a:r>
          </a:p>
        </p:txBody>
      </p:sp>
      <p:sp>
        <p:nvSpPr>
          <p:cNvPr id="12" name="圓角矩形 11">
            <a:extLst>
              <a:ext uri="{FF2B5EF4-FFF2-40B4-BE49-F238E27FC236}">
                <a16:creationId xmlns:a16="http://schemas.microsoft.com/office/drawing/2014/main" id="{AA3CEB48-41A3-4495-9ED4-569D714CA6D3}"/>
              </a:ext>
            </a:extLst>
          </p:cNvPr>
          <p:cNvSpPr>
            <a:spLocks noGrp="1"/>
          </p:cNvSpPr>
          <p:nvPr/>
        </p:nvSpPr>
        <p:spPr>
          <a:xfrm>
            <a:off x="8248650" y="2457450"/>
            <a:ext cx="3219450" cy="2133600"/>
          </a:xfrm>
          <a:prstGeom prst="roundRect">
            <a:avLst>
              <a:gd name="adj" fmla="val 3571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4C8A838-DBC1-454B-8023-9E23C6FF5FBA}"/>
              </a:ext>
            </a:extLst>
          </p:cNvPr>
          <p:cNvSpPr>
            <a:spLocks noGrp="1"/>
          </p:cNvSpPr>
          <p:nvPr/>
        </p:nvSpPr>
        <p:spPr>
          <a:xfrm>
            <a:off x="8248650" y="2457450"/>
            <a:ext cx="66675" cy="2133600"/>
          </a:xfrm>
          <a:prstGeom prst="rect">
            <a:avLst/>
          </a:prstGeom>
          <a:solidFill>
            <a:srgbClr val="D9822B"/>
          </a:solidFill>
          <a:ln w="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25DDE95-3515-409E-B3E4-F7DC82681A8F}"/>
              </a:ext>
            </a:extLst>
          </p:cNvPr>
          <p:cNvSpPr>
            <a:spLocks noGrp="1"/>
          </p:cNvSpPr>
          <p:nvPr/>
        </p:nvSpPr>
        <p:spPr>
          <a:xfrm>
            <a:off x="8477250" y="2647950"/>
            <a:ext cx="28003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Upgradeable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4B0A2E8-EE07-4D84-BD4C-817F89108801}"/>
              </a:ext>
            </a:extLst>
          </p:cNvPr>
          <p:cNvSpPr>
            <a:spLocks noGrp="1"/>
          </p:cNvSpPr>
          <p:nvPr/>
        </p:nvSpPr>
        <p:spPr>
          <a:xfrm>
            <a:off x="8477250" y="3009900"/>
            <a:ext cx="2800350" cy="1447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可升級 Orin NX 8GB / 16GB，面對更複雜模型或多 pipeline 應用時保留算力空間。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3B6E1EE-B61D-428B-8DE2-C07756C95180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857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675">
                <a:solidFill>
                  <a:srgbClr val="7B848C"/>
                </a:solidFill>
                <a:latin typeface="PingFang TC"/>
                <a:ea typeface="PingFang TC"/>
                <a:cs typeface="PingFang TC"/>
              </a:defRPr>
            </a:pPr>
            <a:r>
              <a:rPr sz="675">
                <a:solidFill>
                  <a:srgbClr val="7B848C"/>
                </a:solidFill>
                <a:latin typeface="PingFang TC"/>
                <a:ea typeface="PingFang TC"/>
                <a:cs typeface="PingFang TC"/>
              </a:rPr>
              <a:t>User supplied product material; NVIDIA public product information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9021FEC-41C0-4FCB-9A4F-E15721D56AA9}"/>
              </a:ext>
            </a:extLst>
          </p:cNvPr>
          <p:cNvSpPr>
            <a:spLocks noGrp="1"/>
          </p:cNvSpPr>
          <p:nvPr/>
        </p:nvSpPr>
        <p:spPr>
          <a:xfrm>
            <a:off x="11096625" y="6381750"/>
            <a:ext cx="47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7B848C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B848C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321310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>
            <a:extLst>
              <a:ext uri="{FF2B5EF4-FFF2-40B4-BE49-F238E27FC236}">
                <a16:creationId xmlns:a16="http://schemas.microsoft.com/office/drawing/2014/main" id="{AE09FD99-3518-440E-B343-3E1FA586ADD0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975" b="1">
                <a:solidFill>
                  <a:srgbClr val="007E7B"/>
                </a:solidFill>
                <a:latin typeface="PingFang TC"/>
                <a:ea typeface="PingFang TC"/>
                <a:cs typeface="PingFang TC"/>
              </a:defRPr>
            </a:pPr>
            <a:r>
              <a:rPr sz="975" b="1">
                <a:solidFill>
                  <a:srgbClr val="007E7B"/>
                </a:solidFill>
                <a:latin typeface="PingFang TC"/>
                <a:ea typeface="PingFang TC"/>
                <a:cs typeface="PingFang TC"/>
              </a:rPr>
              <a:t>KEY HIGHLIGHTS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C82F81A-715B-4B4C-AF51-7DB19A4D64A9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8001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550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2550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產品亮點集中在算力、影像輸入與現場連接</a:t>
            </a:r>
          </a:p>
        </p:txBody>
      </p:sp>
      <p:sp>
        <p:nvSpPr>
          <p:cNvPr id="3" name="圓角矩形 2">
            <a:extLst>
              <a:ext uri="{FF2B5EF4-FFF2-40B4-BE49-F238E27FC236}">
                <a16:creationId xmlns:a16="http://schemas.microsoft.com/office/drawing/2014/main" id="{530B498A-16E5-48E0-AB26-C4C3FB895834}"/>
              </a:ext>
            </a:extLst>
          </p:cNvPr>
          <p:cNvSpPr>
            <a:spLocks noGrp="1"/>
          </p:cNvSpPr>
          <p:nvPr/>
        </p:nvSpPr>
        <p:spPr>
          <a:xfrm>
            <a:off x="742950" y="1714500"/>
            <a:ext cx="2343150" cy="129540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1246692-D87E-4727-BFED-6507CAF1300A}"/>
              </a:ext>
            </a:extLst>
          </p:cNvPr>
          <p:cNvSpPr>
            <a:spLocks noGrp="1"/>
          </p:cNvSpPr>
          <p:nvPr/>
        </p:nvSpPr>
        <p:spPr>
          <a:xfrm>
            <a:off x="952500" y="1885950"/>
            <a:ext cx="190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975" b="1">
                <a:solidFill>
                  <a:srgbClr val="677078"/>
                </a:solidFill>
                <a:latin typeface="PingFang TC"/>
                <a:ea typeface="PingFang TC"/>
                <a:cs typeface="PingFang TC"/>
              </a:defRPr>
            </a:pPr>
            <a:r>
              <a:rPr sz="975" b="1">
                <a:solidFill>
                  <a:srgbClr val="677078"/>
                </a:solidFill>
                <a:latin typeface="PingFang TC"/>
                <a:ea typeface="PingFang TC"/>
                <a:cs typeface="PingFang TC"/>
              </a:rPr>
              <a:t>AI Performance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0F99FB8-CEA4-46A7-8848-CDAC8D0A7A0D}"/>
              </a:ext>
            </a:extLst>
          </p:cNvPr>
          <p:cNvSpPr>
            <a:spLocks noGrp="1"/>
          </p:cNvSpPr>
          <p:nvPr/>
        </p:nvSpPr>
        <p:spPr>
          <a:xfrm>
            <a:off x="952500" y="2114550"/>
            <a:ext cx="1952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3150" b="1">
                <a:solidFill>
                  <a:srgbClr val="76B900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76B900"/>
                </a:solidFill>
                <a:latin typeface="Aptos"/>
                <a:ea typeface="Aptos"/>
                <a:cs typeface="Aptos"/>
              </a:rPr>
              <a:t>67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5B974A8-71EF-4A91-944E-33B6F0889E0F}"/>
              </a:ext>
            </a:extLst>
          </p:cNvPr>
          <p:cNvSpPr>
            <a:spLocks noGrp="1"/>
          </p:cNvSpPr>
          <p:nvPr/>
        </p:nvSpPr>
        <p:spPr>
          <a:xfrm>
            <a:off x="952500" y="2590800"/>
            <a:ext cx="1952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050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050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TOPS with Orin Nano 8GB Super Mode</a:t>
            </a:r>
          </a:p>
        </p:txBody>
      </p:sp>
      <p:sp>
        <p:nvSpPr>
          <p:cNvPr id="7" name="圓角矩形 6">
            <a:extLst>
              <a:ext uri="{FF2B5EF4-FFF2-40B4-BE49-F238E27FC236}">
                <a16:creationId xmlns:a16="http://schemas.microsoft.com/office/drawing/2014/main" id="{A8C8C8E4-89AB-479E-A84F-A1DF621BFFCE}"/>
              </a:ext>
            </a:extLst>
          </p:cNvPr>
          <p:cNvSpPr>
            <a:spLocks noGrp="1"/>
          </p:cNvSpPr>
          <p:nvPr/>
        </p:nvSpPr>
        <p:spPr>
          <a:xfrm>
            <a:off x="3524250" y="1714500"/>
            <a:ext cx="2343150" cy="129540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6ACF5FE-214C-4228-92C2-6510C977CCA2}"/>
              </a:ext>
            </a:extLst>
          </p:cNvPr>
          <p:cNvSpPr>
            <a:spLocks noGrp="1"/>
          </p:cNvSpPr>
          <p:nvPr/>
        </p:nvSpPr>
        <p:spPr>
          <a:xfrm>
            <a:off x="3733800" y="1885950"/>
            <a:ext cx="190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975" b="1">
                <a:solidFill>
                  <a:srgbClr val="677078"/>
                </a:solidFill>
                <a:latin typeface="PingFang TC"/>
                <a:ea typeface="PingFang TC"/>
                <a:cs typeface="PingFang TC"/>
              </a:defRPr>
            </a:pPr>
            <a:r>
              <a:rPr sz="975" b="1">
                <a:solidFill>
                  <a:srgbClr val="677078"/>
                </a:solidFill>
                <a:latin typeface="PingFang TC"/>
                <a:ea typeface="PingFang TC"/>
                <a:cs typeface="PingFang TC"/>
              </a:rPr>
              <a:t>Camera Input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C48B293-2E5A-455A-A4BB-BFC24209BD8F}"/>
              </a:ext>
            </a:extLst>
          </p:cNvPr>
          <p:cNvSpPr>
            <a:spLocks noGrp="1"/>
          </p:cNvSpPr>
          <p:nvPr/>
        </p:nvSpPr>
        <p:spPr>
          <a:xfrm>
            <a:off x="3733800" y="2114550"/>
            <a:ext cx="1952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3150" b="1">
                <a:solidFill>
                  <a:srgbClr val="00A7A5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0A7A5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3211B48-A1B9-414B-95F0-805F56B2224B}"/>
              </a:ext>
            </a:extLst>
          </p:cNvPr>
          <p:cNvSpPr>
            <a:spLocks noGrp="1"/>
          </p:cNvSpPr>
          <p:nvPr/>
        </p:nvSpPr>
        <p:spPr>
          <a:xfrm>
            <a:off x="3733800" y="2590800"/>
            <a:ext cx="1952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050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050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GMSL channels for multi-camera vision</a:t>
            </a:r>
          </a:p>
        </p:txBody>
      </p:sp>
      <p:sp>
        <p:nvSpPr>
          <p:cNvPr id="11" name="圓角矩形 10">
            <a:extLst>
              <a:ext uri="{FF2B5EF4-FFF2-40B4-BE49-F238E27FC236}">
                <a16:creationId xmlns:a16="http://schemas.microsoft.com/office/drawing/2014/main" id="{5EE52B63-D09E-4B4F-B9F3-FAFC6D4E090B}"/>
              </a:ext>
            </a:extLst>
          </p:cNvPr>
          <p:cNvSpPr>
            <a:spLocks noGrp="1"/>
          </p:cNvSpPr>
          <p:nvPr/>
        </p:nvSpPr>
        <p:spPr>
          <a:xfrm>
            <a:off x="6305550" y="1714500"/>
            <a:ext cx="2343150" cy="129540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0947B1E-FC8B-4943-A621-17984412C3D0}"/>
              </a:ext>
            </a:extLst>
          </p:cNvPr>
          <p:cNvSpPr>
            <a:spLocks noGrp="1"/>
          </p:cNvSpPr>
          <p:nvPr/>
        </p:nvSpPr>
        <p:spPr>
          <a:xfrm>
            <a:off x="6515100" y="1885950"/>
            <a:ext cx="190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975" b="1">
                <a:solidFill>
                  <a:srgbClr val="677078"/>
                </a:solidFill>
                <a:latin typeface="PingFang TC"/>
                <a:ea typeface="PingFang TC"/>
                <a:cs typeface="PingFang TC"/>
              </a:defRPr>
            </a:pPr>
            <a:r>
              <a:rPr sz="975" b="1">
                <a:solidFill>
                  <a:srgbClr val="677078"/>
                </a:solidFill>
                <a:latin typeface="PingFang TC"/>
                <a:ea typeface="PingFang TC"/>
                <a:cs typeface="PingFang TC"/>
              </a:rPr>
              <a:t>Power Input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B82DCAF-1A72-49F4-9E00-F4034EC95A2A}"/>
              </a:ext>
            </a:extLst>
          </p:cNvPr>
          <p:cNvSpPr>
            <a:spLocks noGrp="1"/>
          </p:cNvSpPr>
          <p:nvPr/>
        </p:nvSpPr>
        <p:spPr>
          <a:xfrm>
            <a:off x="6515100" y="2114550"/>
            <a:ext cx="1952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3150" b="1">
                <a:solidFill>
                  <a:srgbClr val="D9822B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D9822B"/>
                </a:solidFill>
                <a:latin typeface="Aptos"/>
                <a:ea typeface="Aptos"/>
                <a:cs typeface="Aptos"/>
              </a:rPr>
              <a:t>12-24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252F978-1C8A-4933-AFD7-FBE708376A9F}"/>
              </a:ext>
            </a:extLst>
          </p:cNvPr>
          <p:cNvSpPr>
            <a:spLocks noGrp="1"/>
          </p:cNvSpPr>
          <p:nvPr/>
        </p:nvSpPr>
        <p:spPr>
          <a:xfrm>
            <a:off x="6515100" y="2590800"/>
            <a:ext cx="1952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050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050" dirty="0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DC input for field equipment</a:t>
            </a:r>
          </a:p>
        </p:txBody>
      </p:sp>
      <p:sp>
        <p:nvSpPr>
          <p:cNvPr id="15" name="圓角矩形 14">
            <a:extLst>
              <a:ext uri="{FF2B5EF4-FFF2-40B4-BE49-F238E27FC236}">
                <a16:creationId xmlns:a16="http://schemas.microsoft.com/office/drawing/2014/main" id="{8E552DF9-1105-485D-A6FE-E3E92A46504C}"/>
              </a:ext>
            </a:extLst>
          </p:cNvPr>
          <p:cNvSpPr>
            <a:spLocks noGrp="1"/>
          </p:cNvSpPr>
          <p:nvPr/>
        </p:nvSpPr>
        <p:spPr>
          <a:xfrm>
            <a:off x="9086850" y="1714500"/>
            <a:ext cx="2343150" cy="129540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F1B5718-DFBD-4004-A8D1-137C4FF17A25}"/>
              </a:ext>
            </a:extLst>
          </p:cNvPr>
          <p:cNvSpPr>
            <a:spLocks noGrp="1"/>
          </p:cNvSpPr>
          <p:nvPr/>
        </p:nvSpPr>
        <p:spPr>
          <a:xfrm>
            <a:off x="9296400" y="1885950"/>
            <a:ext cx="190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975" b="1">
                <a:solidFill>
                  <a:srgbClr val="677078"/>
                </a:solidFill>
                <a:latin typeface="PingFang TC"/>
                <a:ea typeface="PingFang TC"/>
                <a:cs typeface="PingFang TC"/>
              </a:defRPr>
            </a:pPr>
            <a:r>
              <a:rPr sz="975" b="1">
                <a:solidFill>
                  <a:srgbClr val="677078"/>
                </a:solidFill>
                <a:latin typeface="PingFang TC"/>
                <a:ea typeface="PingFang TC"/>
                <a:cs typeface="PingFang TC"/>
              </a:rPr>
              <a:t>Upgrade Path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5E84D3E-5711-42BC-8F56-1EF1EC377282}"/>
              </a:ext>
            </a:extLst>
          </p:cNvPr>
          <p:cNvSpPr>
            <a:spLocks noGrp="1"/>
          </p:cNvSpPr>
          <p:nvPr/>
        </p:nvSpPr>
        <p:spPr>
          <a:xfrm>
            <a:off x="9296400" y="2114550"/>
            <a:ext cx="1952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3150" b="1">
                <a:solidFill>
                  <a:srgbClr val="D95C8A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D95C8A"/>
                </a:solidFill>
                <a:latin typeface="Aptos"/>
                <a:ea typeface="Aptos"/>
                <a:cs typeface="Aptos"/>
              </a:rPr>
              <a:t>NX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9DBB6CB-F1FB-406A-A359-E82703AC252B}"/>
              </a:ext>
            </a:extLst>
          </p:cNvPr>
          <p:cNvSpPr>
            <a:spLocks noGrp="1"/>
          </p:cNvSpPr>
          <p:nvPr/>
        </p:nvSpPr>
        <p:spPr>
          <a:xfrm>
            <a:off x="9296400" y="2590800"/>
            <a:ext cx="1952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050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050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8GB / 16GB module option</a:t>
            </a:r>
          </a:p>
        </p:txBody>
      </p:sp>
      <p:sp>
        <p:nvSpPr>
          <p:cNvPr id="19" name="圓角矩形 18">
            <a:extLst>
              <a:ext uri="{FF2B5EF4-FFF2-40B4-BE49-F238E27FC236}">
                <a16:creationId xmlns:a16="http://schemas.microsoft.com/office/drawing/2014/main" id="{EE3D4642-508C-4FC5-A764-BEB4999917D0}"/>
              </a:ext>
            </a:extLst>
          </p:cNvPr>
          <p:cNvSpPr>
            <a:spLocks noGrp="1"/>
          </p:cNvSpPr>
          <p:nvPr/>
        </p:nvSpPr>
        <p:spPr>
          <a:xfrm>
            <a:off x="1066800" y="3714750"/>
            <a:ext cx="299085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02DD11A-CD34-4572-882A-2966490B04E0}"/>
              </a:ext>
            </a:extLst>
          </p:cNvPr>
          <p:cNvSpPr>
            <a:spLocks noGrp="1"/>
          </p:cNvSpPr>
          <p:nvPr/>
        </p:nvSpPr>
        <p:spPr>
          <a:xfrm>
            <a:off x="1066800" y="3714750"/>
            <a:ext cx="66675" cy="1428750"/>
          </a:xfrm>
          <a:prstGeom prst="rect">
            <a:avLst/>
          </a:prstGeom>
          <a:solidFill>
            <a:srgbClr val="00A7A5"/>
          </a:solidFill>
          <a:ln w="0">
            <a:solidFill>
              <a:srgbClr val="00A7A5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0386885-F142-4EC4-ADAB-4E95F651E5C1}"/>
              </a:ext>
            </a:extLst>
          </p:cNvPr>
          <p:cNvSpPr>
            <a:spLocks noGrp="1"/>
          </p:cNvSpPr>
          <p:nvPr/>
        </p:nvSpPr>
        <p:spPr>
          <a:xfrm>
            <a:off x="1295400" y="3905250"/>
            <a:ext cx="2571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I/O for prototyping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277E4F3B-05AD-4C8E-A45A-186B3D0F0B5F}"/>
              </a:ext>
            </a:extLst>
          </p:cNvPr>
          <p:cNvSpPr>
            <a:spLocks noGrp="1"/>
          </p:cNvSpPr>
          <p:nvPr/>
        </p:nvSpPr>
        <p:spPr>
          <a:xfrm>
            <a:off x="1295400" y="4267200"/>
            <a:ext cx="2571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USB 3.2 x 4, GbE LAN x 1, HDMI x 1, CAN FD x 1。</a:t>
            </a:r>
          </a:p>
        </p:txBody>
      </p:sp>
      <p:sp>
        <p:nvSpPr>
          <p:cNvPr id="23" name="圓角矩形 22">
            <a:extLst>
              <a:ext uri="{FF2B5EF4-FFF2-40B4-BE49-F238E27FC236}">
                <a16:creationId xmlns:a16="http://schemas.microsoft.com/office/drawing/2014/main" id="{54BADDB3-E8BB-4774-812F-93BB25C2ACB9}"/>
              </a:ext>
            </a:extLst>
          </p:cNvPr>
          <p:cNvSpPr>
            <a:spLocks noGrp="1"/>
          </p:cNvSpPr>
          <p:nvPr/>
        </p:nvSpPr>
        <p:spPr>
          <a:xfrm>
            <a:off x="4591050" y="3714750"/>
            <a:ext cx="299085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38780EE8-0DCA-47D4-A829-2A3ABDEFDEFE}"/>
              </a:ext>
            </a:extLst>
          </p:cNvPr>
          <p:cNvSpPr>
            <a:spLocks noGrp="1"/>
          </p:cNvSpPr>
          <p:nvPr/>
        </p:nvSpPr>
        <p:spPr>
          <a:xfrm>
            <a:off x="4591050" y="3714750"/>
            <a:ext cx="66675" cy="1428750"/>
          </a:xfrm>
          <a:prstGeom prst="rect">
            <a:avLst/>
          </a:prstGeom>
          <a:solidFill>
            <a:srgbClr val="76B900"/>
          </a:solidFill>
          <a:ln w="0">
            <a:solidFill>
              <a:srgbClr val="76B900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CD05930-FD20-46C3-BF7D-FEAC4D0BB3A4}"/>
              </a:ext>
            </a:extLst>
          </p:cNvPr>
          <p:cNvSpPr>
            <a:spLocks noGrp="1"/>
          </p:cNvSpPr>
          <p:nvPr/>
        </p:nvSpPr>
        <p:spPr>
          <a:xfrm>
            <a:off x="4819650" y="3905250"/>
            <a:ext cx="2571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Multi-sensor AI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984D9F98-2328-43E4-8284-7C3ACC5A9D98}"/>
              </a:ext>
            </a:extLst>
          </p:cNvPr>
          <p:cNvSpPr>
            <a:spLocks noGrp="1"/>
          </p:cNvSpPr>
          <p:nvPr/>
        </p:nvSpPr>
        <p:spPr>
          <a:xfrm>
            <a:off x="4819650" y="4267200"/>
            <a:ext cx="2571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可用於同步多鏡頭感知、影像辨識、物件偵測與現場決策。</a:t>
            </a:r>
          </a:p>
        </p:txBody>
      </p:sp>
      <p:sp>
        <p:nvSpPr>
          <p:cNvPr id="27" name="圓角矩形 26">
            <a:extLst>
              <a:ext uri="{FF2B5EF4-FFF2-40B4-BE49-F238E27FC236}">
                <a16:creationId xmlns:a16="http://schemas.microsoft.com/office/drawing/2014/main" id="{144CB47B-6E4C-496A-94F1-B9DAB06F1C0E}"/>
              </a:ext>
            </a:extLst>
          </p:cNvPr>
          <p:cNvSpPr>
            <a:spLocks noGrp="1"/>
          </p:cNvSpPr>
          <p:nvPr/>
        </p:nvSpPr>
        <p:spPr>
          <a:xfrm>
            <a:off x="8115300" y="3714750"/>
            <a:ext cx="299085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20AE294-BDFA-4149-9F07-DFFBCCECB6A0}"/>
              </a:ext>
            </a:extLst>
          </p:cNvPr>
          <p:cNvSpPr>
            <a:spLocks noGrp="1"/>
          </p:cNvSpPr>
          <p:nvPr/>
        </p:nvSpPr>
        <p:spPr>
          <a:xfrm>
            <a:off x="8115300" y="3714750"/>
            <a:ext cx="66675" cy="1428750"/>
          </a:xfrm>
          <a:prstGeom prst="rect">
            <a:avLst/>
          </a:prstGeom>
          <a:solidFill>
            <a:srgbClr val="D9822B"/>
          </a:solidFill>
          <a:ln w="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59C9E561-AE8C-4193-A3AB-97DE79D28E9F}"/>
              </a:ext>
            </a:extLst>
          </p:cNvPr>
          <p:cNvSpPr>
            <a:spLocks noGrp="1"/>
          </p:cNvSpPr>
          <p:nvPr/>
        </p:nvSpPr>
        <p:spPr>
          <a:xfrm>
            <a:off x="8343900" y="3905250"/>
            <a:ext cx="2571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Compact deployment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A7A132A-9EC1-49BF-83BD-A1C2F2EEB3D9}"/>
              </a:ext>
            </a:extLst>
          </p:cNvPr>
          <p:cNvSpPr>
            <a:spLocks noGrp="1"/>
          </p:cNvSpPr>
          <p:nvPr/>
        </p:nvSpPr>
        <p:spPr>
          <a:xfrm>
            <a:off x="8343900" y="4267200"/>
            <a:ext cx="2571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小型黑色金屬機殼，適合嵌入車載、機器或實驗平台。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DDC96B01-5928-4A12-8370-0FE6F528895C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857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675">
                <a:solidFill>
                  <a:srgbClr val="7B848C"/>
                </a:solidFill>
                <a:latin typeface="PingFang TC"/>
                <a:ea typeface="PingFang TC"/>
                <a:cs typeface="PingFang TC"/>
              </a:defRPr>
            </a:pPr>
            <a:r>
              <a:rPr sz="675">
                <a:solidFill>
                  <a:srgbClr val="7B848C"/>
                </a:solidFill>
                <a:latin typeface="PingFang TC"/>
                <a:ea typeface="PingFang TC"/>
                <a:cs typeface="PingFang TC"/>
              </a:rPr>
              <a:t>User supplied product material; NVIDIA public product information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D2F82B75-CF4C-414B-B963-4010C221088C}"/>
              </a:ext>
            </a:extLst>
          </p:cNvPr>
          <p:cNvSpPr>
            <a:spLocks noGrp="1"/>
          </p:cNvSpPr>
          <p:nvPr/>
        </p:nvSpPr>
        <p:spPr>
          <a:xfrm>
            <a:off x="11096625" y="6381750"/>
            <a:ext cx="47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7B848C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B848C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181940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B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oundRect">
            <a:avLst>
              <a:gd name="adj" fmla="val 1111"/>
            </a:avLst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1AFAD0E9-24B9-48C7-BF63-1D3724B3B9A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1519">
              <a:alpha val="62000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65D0B7D-3933-474B-B7A6-75E87DDEED07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975" b="1">
                <a:solidFill>
                  <a:srgbClr val="BDEFEA"/>
                </a:solidFill>
                <a:latin typeface="PingFang TC"/>
                <a:ea typeface="PingFang TC"/>
                <a:cs typeface="PingFang TC"/>
              </a:defRPr>
            </a:pPr>
            <a:r>
              <a:rPr sz="975" b="1">
                <a:solidFill>
                  <a:srgbClr val="BDEFEA"/>
                </a:solidFill>
                <a:latin typeface="PingFang TC"/>
                <a:ea typeface="PingFang TC"/>
                <a:cs typeface="PingFang TC"/>
              </a:rPr>
              <a:t>PHYSICAL I/O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F9F37B9-8C21-4DA6-BDD7-9AE6028A665A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8001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550" b="1">
                <a:solidFill>
                  <a:srgbClr val="F7F8F5"/>
                </a:solidFill>
                <a:latin typeface="PingFang TC"/>
                <a:ea typeface="PingFang TC"/>
                <a:cs typeface="PingFang TC"/>
              </a:defRPr>
            </a:pPr>
            <a:r>
              <a:rPr sz="2550" b="1">
                <a:solidFill>
                  <a:srgbClr val="F7F8F5"/>
                </a:solidFill>
                <a:latin typeface="PingFang TC"/>
                <a:ea typeface="PingFang TC"/>
                <a:cs typeface="PingFang TC"/>
              </a:rPr>
              <a:t>實機 I/O：前端連接與 4 路 GMSL 側面輸入</a:t>
            </a:r>
          </a:p>
        </p:txBody>
      </p:sp>
      <p:sp>
        <p:nvSpPr>
          <p:cNvPr id="5" name="圓角矩形 4">
            <a:extLst>
              <a:ext uri="{FF2B5EF4-FFF2-40B4-BE49-F238E27FC236}">
                <a16:creationId xmlns:a16="http://schemas.microsoft.com/office/drawing/2014/main" id="{F160991F-5A76-493F-90E8-6095A9385000}"/>
              </a:ext>
            </a:extLst>
          </p:cNvPr>
          <p:cNvSpPr>
            <a:spLocks noGrp="1"/>
          </p:cNvSpPr>
          <p:nvPr/>
        </p:nvSpPr>
        <p:spPr>
          <a:xfrm>
            <a:off x="514350" y="1428750"/>
            <a:ext cx="5524500" cy="3886200"/>
          </a:xfrm>
          <a:prstGeom prst="roundRect">
            <a:avLst>
              <a:gd name="adj" fmla="val 1961"/>
            </a:avLst>
          </a:prstGeom>
          <a:solidFill>
            <a:srgbClr val="FFFFFF">
              <a:alpha val="6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圓角矩形 5">
            <a:extLst>
              <a:ext uri="{FF2B5EF4-FFF2-40B4-BE49-F238E27FC236}">
                <a16:creationId xmlns:a16="http://schemas.microsoft.com/office/drawing/2014/main" id="{5F110A64-CC23-41B7-A4F4-DC321DA90B83}"/>
              </a:ext>
            </a:extLst>
          </p:cNvPr>
          <p:cNvSpPr>
            <a:spLocks noGrp="1"/>
          </p:cNvSpPr>
          <p:nvPr/>
        </p:nvSpPr>
        <p:spPr>
          <a:xfrm>
            <a:off x="6153150" y="1428750"/>
            <a:ext cx="5524500" cy="3886200"/>
          </a:xfrm>
          <a:prstGeom prst="roundRect">
            <a:avLst>
              <a:gd name="adj" fmla="val 1961"/>
            </a:avLst>
          </a:prstGeom>
          <a:solidFill>
            <a:srgbClr val="FFFFFF">
              <a:alpha val="6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9DCE0FED-ED65-48BD-9CF1-1875D6D57147}"/>
              </a:ext>
            </a:extLst>
          </p:cNvPr>
          <p:cNvSpPr>
            <a:spLocks noGrp="1"/>
          </p:cNvSpPr>
          <p:nvPr/>
        </p:nvSpPr>
        <p:spPr>
          <a:xfrm>
            <a:off x="1409700" y="4476750"/>
            <a:ext cx="3714750" cy="400050"/>
          </a:xfrm>
          <a:prstGeom prst="ellipse">
            <a:avLst/>
          </a:prstGeom>
          <a:solidFill>
            <a:srgbClr val="000000">
              <a:alpha val="38000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1826E6A4-3416-48AA-8669-D6CB6979592E}"/>
              </a:ext>
            </a:extLst>
          </p:cNvPr>
          <p:cNvSpPr>
            <a:spLocks noGrp="1"/>
          </p:cNvSpPr>
          <p:nvPr/>
        </p:nvSpPr>
        <p:spPr>
          <a:xfrm>
            <a:off x="7524750" y="4552950"/>
            <a:ext cx="2857500" cy="361950"/>
          </a:xfrm>
          <a:prstGeom prst="ellipse">
            <a:avLst/>
          </a:prstGeom>
          <a:solidFill>
            <a:srgbClr val="000000">
              <a:alpha val="38000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24" name="圖片 2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66750" y="1928781"/>
            <a:ext cx="5219700" cy="2524188"/>
          </a:xfrm>
          <a:prstGeom prst="roundRect">
            <a:avLst>
              <a:gd name="adj" fmla="val 2353"/>
            </a:avLst>
          </a:prstGeom>
        </p:spPr>
      </p:pic>
      <p:pic>
        <p:nvPicPr>
          <p:cNvPr id="25" name="圖片 24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354484" y="1562100"/>
            <a:ext cx="3121832" cy="3333750"/>
          </a:xfrm>
          <a:prstGeom prst="roundRect">
            <a:avLst>
              <a:gd name="adj" fmla="val 2286"/>
            </a:avLst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CCC09EEE-1497-4513-80C1-DF1010A2F84E}"/>
              </a:ext>
            </a:extLst>
          </p:cNvPr>
          <p:cNvSpPr>
            <a:spLocks noGrp="1"/>
          </p:cNvSpPr>
          <p:nvPr/>
        </p:nvSpPr>
        <p:spPr>
          <a:xfrm>
            <a:off x="895350" y="5219700"/>
            <a:ext cx="4762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350" b="1">
                <a:solidFill>
                  <a:srgbClr val="F7F8F5"/>
                </a:solidFill>
                <a:latin typeface="PingFang TC"/>
                <a:ea typeface="PingFang TC"/>
                <a:cs typeface="PingFang TC"/>
              </a:defRPr>
            </a:pPr>
            <a:r>
              <a:rPr sz="1350" b="1" dirty="0">
                <a:solidFill>
                  <a:srgbClr val="F7F8F5"/>
                </a:solidFill>
                <a:latin typeface="PingFang TC"/>
                <a:ea typeface="PingFang TC"/>
                <a:cs typeface="PingFang TC"/>
              </a:rPr>
              <a:t>HDMI / USB 3.2 / GbE / </a:t>
            </a:r>
            <a:r>
              <a:rPr lang="en-US" sz="1350" b="1" dirty="0" err="1">
                <a:solidFill>
                  <a:srgbClr val="F7F8F5"/>
                </a:solidFill>
                <a:latin typeface="PingFang TC"/>
                <a:ea typeface="PingFang TC"/>
                <a:cs typeface="PingFang TC"/>
              </a:rPr>
              <a:t>電源</a:t>
            </a:r>
            <a:r>
              <a:rPr sz="1350" b="1" dirty="0" err="1">
                <a:solidFill>
                  <a:srgbClr val="F7F8F5"/>
                </a:solidFill>
                <a:latin typeface="PingFang TC"/>
                <a:ea typeface="PingFang TC"/>
                <a:cs typeface="PingFang TC"/>
              </a:rPr>
              <a:t>接口</a:t>
            </a:r>
            <a:endParaRPr sz="1350" b="1" dirty="0">
              <a:solidFill>
                <a:srgbClr val="F7F8F5"/>
              </a:solidFill>
              <a:latin typeface="PingFang TC"/>
              <a:ea typeface="PingFang TC"/>
              <a:cs typeface="PingFang TC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904EF4E-BAFA-4791-8425-1924439B47AC}"/>
              </a:ext>
            </a:extLst>
          </p:cNvPr>
          <p:cNvSpPr>
            <a:spLocks noGrp="1"/>
          </p:cNvSpPr>
          <p:nvPr/>
        </p:nvSpPr>
        <p:spPr>
          <a:xfrm>
            <a:off x="6496050" y="5219700"/>
            <a:ext cx="4762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350" b="1">
                <a:solidFill>
                  <a:srgbClr val="F7F8F5"/>
                </a:solidFill>
                <a:latin typeface="PingFang TC"/>
                <a:ea typeface="PingFang TC"/>
                <a:cs typeface="PingFang TC"/>
              </a:defRPr>
            </a:pPr>
            <a:r>
              <a:rPr sz="1350" b="1">
                <a:solidFill>
                  <a:srgbClr val="F7F8F5"/>
                </a:solidFill>
                <a:latin typeface="PingFang TC"/>
                <a:ea typeface="PingFang TC"/>
                <a:cs typeface="PingFang TC"/>
              </a:rPr>
              <a:t>4 x GMSL Camera Inputs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1454DEE-8EE9-4F3E-A386-C8AA0B9334AC}"/>
              </a:ext>
            </a:extLst>
          </p:cNvPr>
          <p:cNvSpPr>
            <a:spLocks noGrp="1"/>
          </p:cNvSpPr>
          <p:nvPr/>
        </p:nvSpPr>
        <p:spPr>
          <a:xfrm>
            <a:off x="723900" y="5829300"/>
            <a:ext cx="9334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050">
                <a:solidFill>
                  <a:srgbClr val="B9C4C4"/>
                </a:solidFill>
                <a:latin typeface="PingFang TC"/>
                <a:ea typeface="PingFang TC"/>
                <a:cs typeface="PingFang TC"/>
              </a:defRPr>
            </a:pPr>
            <a:r>
              <a:rPr sz="1050">
                <a:solidFill>
                  <a:srgbClr val="B9C4C4"/>
                </a:solidFill>
                <a:latin typeface="PingFang TC"/>
                <a:ea typeface="PingFang TC"/>
                <a:cs typeface="PingFang TC"/>
              </a:rPr>
              <a:t>照片顯示為樣機外觀；量產標籤與精確接口定義可在後續資料表補齊。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7A9EDC1-7394-4700-83F0-C86F42593B34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857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675">
                <a:solidFill>
                  <a:srgbClr val="7B848C"/>
                </a:solidFill>
                <a:latin typeface="PingFang TC"/>
                <a:ea typeface="PingFang TC"/>
                <a:cs typeface="PingFang TC"/>
              </a:defRPr>
            </a:pPr>
            <a:r>
              <a:rPr sz="675">
                <a:solidFill>
                  <a:srgbClr val="7B848C"/>
                </a:solidFill>
                <a:latin typeface="PingFang TC"/>
                <a:ea typeface="PingFang TC"/>
                <a:cs typeface="PingFang TC"/>
              </a:rPr>
              <a:t>Product photos supplied by Xensor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C6B33C5-F6F5-4288-923D-91EB913E6491}"/>
              </a:ext>
            </a:extLst>
          </p:cNvPr>
          <p:cNvSpPr>
            <a:spLocks noGrp="1"/>
          </p:cNvSpPr>
          <p:nvPr/>
        </p:nvSpPr>
        <p:spPr>
          <a:xfrm>
            <a:off x="11096625" y="6381750"/>
            <a:ext cx="47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7B848C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B848C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025276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DA35FDA2-DCD2-42C9-8877-59EAE71F580A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975" b="1">
                <a:solidFill>
                  <a:srgbClr val="007E7B"/>
                </a:solidFill>
                <a:latin typeface="PingFang TC"/>
                <a:ea typeface="PingFang TC"/>
                <a:cs typeface="PingFang TC"/>
              </a:defRPr>
            </a:pPr>
            <a:r>
              <a:rPr sz="975" b="1">
                <a:solidFill>
                  <a:srgbClr val="007E7B"/>
                </a:solidFill>
                <a:latin typeface="PingFang TC"/>
                <a:ea typeface="PingFang TC"/>
                <a:cs typeface="PingFang TC"/>
              </a:rPr>
              <a:t>JETSON ORIN COMPUTE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4090AD4-03B1-445C-9A34-8862B0AA1CFF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8001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550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2550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同一產品線可從 Nano 起步，向 Orin NX 擴充</a:t>
            </a:r>
          </a:p>
        </p:txBody>
      </p:sp>
      <p:graphicFrame>
        <p:nvGraphicFramePr>
          <p:cNvPr id="16" name="表格 15"/>
          <p:cNvGraphicFramePr/>
          <p:nvPr>
            <p:extLst>
              <p:ext uri="{D42A27DB-BD31-4B8C-83A1-F6EECF244321}">
                <p14:modId xmlns:p14="http://schemas.microsoft.com/office/powerpoint/2010/main" val="1706601589"/>
              </p:ext>
            </p:extLst>
          </p:nvPr>
        </p:nvGraphicFramePr>
        <p:xfrm>
          <a:off x="704850" y="1714500"/>
          <a:ext cx="10782300" cy="2476500"/>
        </p:xfrm>
        <a:graphic>
          <a:graphicData uri="http://schemas.openxmlformats.org/drawingml/2006/table">
            <a:tbl>
              <a:tblPr firstRow="1" bandRow="1"/>
              <a:tblGrid>
                <a:gridCol w="2156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6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64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64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64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9125">
                <a:tc>
                  <a:txBody>
                    <a:bodyPr/>
                    <a:lstStyle/>
                    <a:p>
                      <a:r>
                        <a:rPr sz="1400" b="1" dirty="0">
                          <a:solidFill>
                            <a:srgbClr val="F7F8F5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Module</a:t>
                      </a:r>
                    </a:p>
                  </a:txBody>
                  <a:tcPr>
                    <a:solidFill>
                      <a:srgbClr val="171B1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dirty="0">
                          <a:solidFill>
                            <a:srgbClr val="F7F8F5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AI Performance</a:t>
                      </a:r>
                    </a:p>
                  </a:txBody>
                  <a:tcPr>
                    <a:solidFill>
                      <a:srgbClr val="171B1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dirty="0">
                          <a:solidFill>
                            <a:srgbClr val="F7F8F5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Memory</a:t>
                      </a:r>
                    </a:p>
                  </a:txBody>
                  <a:tcPr>
                    <a:solidFill>
                      <a:srgbClr val="171B1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dirty="0">
                          <a:solidFill>
                            <a:srgbClr val="F7F8F5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CPU</a:t>
                      </a:r>
                    </a:p>
                  </a:txBody>
                  <a:tcPr>
                    <a:solidFill>
                      <a:srgbClr val="171B1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dirty="0">
                          <a:solidFill>
                            <a:srgbClr val="F7F8F5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Power / Note</a:t>
                      </a:r>
                    </a:p>
                  </a:txBody>
                  <a:tcPr>
                    <a:solidFill>
                      <a:srgbClr val="171B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rgbClr val="2F36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Orin Nano 8GB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b="1" dirty="0">
                          <a:solidFill>
                            <a:srgbClr val="007E7B"/>
                          </a:solidFill>
                          <a:latin typeface="Aptos"/>
                          <a:ea typeface="Aptos"/>
                          <a:cs typeface="Aptos"/>
                        </a:rPr>
                        <a:t>67 INT8 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F36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8GB LPDDR5, 102 GB/s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F36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6-core Arm Cortex-A78AE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F36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7-25W, baseline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F36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Orin NX 8GB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007E7B"/>
                          </a:solidFill>
                          <a:latin typeface="Aptos"/>
                          <a:ea typeface="Aptos"/>
                          <a:cs typeface="Aptos"/>
                        </a:rPr>
                        <a:t>117</a:t>
                      </a:r>
                      <a:r>
                        <a:rPr sz="1200" b="1" dirty="0">
                          <a:solidFill>
                            <a:srgbClr val="007E7B"/>
                          </a:solidFill>
                          <a:latin typeface="Aptos"/>
                          <a:ea typeface="Aptos"/>
                          <a:cs typeface="Aptos"/>
                        </a:rPr>
                        <a:t> INT8 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F36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8GB LPDDR5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F36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6-core Cortex-A78AE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F36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Upgrade option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F36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Orin NX 16GB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b="1" dirty="0">
                          <a:solidFill>
                            <a:srgbClr val="007E7B"/>
                          </a:solidFill>
                          <a:latin typeface="Aptos"/>
                          <a:ea typeface="Aptos"/>
                          <a:cs typeface="Aptos"/>
                        </a:rPr>
                        <a:t>1</a:t>
                      </a:r>
                      <a:r>
                        <a:rPr lang="en-US" sz="1200" b="1" dirty="0">
                          <a:solidFill>
                            <a:srgbClr val="007E7B"/>
                          </a:solidFill>
                          <a:latin typeface="Aptos"/>
                          <a:ea typeface="Aptos"/>
                          <a:cs typeface="Aptos"/>
                        </a:rPr>
                        <a:t>57 </a:t>
                      </a:r>
                      <a:r>
                        <a:rPr sz="1200" b="1" dirty="0">
                          <a:solidFill>
                            <a:srgbClr val="007E7B"/>
                          </a:solidFill>
                          <a:latin typeface="Aptos"/>
                          <a:ea typeface="Aptos"/>
                          <a:cs typeface="Aptos"/>
                        </a:rPr>
                        <a:t>INT8 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rgbClr val="2F36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16GB LPDDR5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rgbClr val="2F36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8-core Cortex-A78AE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rgbClr val="2F36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Higher model capacity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圓角矩形 3">
            <a:extLst>
              <a:ext uri="{FF2B5EF4-FFF2-40B4-BE49-F238E27FC236}">
                <a16:creationId xmlns:a16="http://schemas.microsoft.com/office/drawing/2014/main" id="{08ECC8DF-D532-465C-8F2D-4D7DCCD3617B}"/>
              </a:ext>
            </a:extLst>
          </p:cNvPr>
          <p:cNvSpPr>
            <a:spLocks noGrp="1"/>
          </p:cNvSpPr>
          <p:nvPr/>
        </p:nvSpPr>
        <p:spPr>
          <a:xfrm>
            <a:off x="1219200" y="4762499"/>
            <a:ext cx="4229100" cy="1199889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CFF740D-6B3A-42A2-926B-F9F2D3A77115}"/>
              </a:ext>
            </a:extLst>
          </p:cNvPr>
          <p:cNvSpPr>
            <a:spLocks noGrp="1"/>
          </p:cNvSpPr>
          <p:nvPr/>
        </p:nvSpPr>
        <p:spPr>
          <a:xfrm>
            <a:off x="1219200" y="4762500"/>
            <a:ext cx="66675" cy="990600"/>
          </a:xfrm>
          <a:prstGeom prst="rect">
            <a:avLst/>
          </a:prstGeom>
          <a:solidFill>
            <a:srgbClr val="76B900"/>
          </a:solidFill>
          <a:ln w="0">
            <a:solidFill>
              <a:srgbClr val="76B900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D39058E-D16E-44FD-B8BF-58F75AA9C41C}"/>
              </a:ext>
            </a:extLst>
          </p:cNvPr>
          <p:cNvSpPr>
            <a:spLocks noGrp="1"/>
          </p:cNvSpPr>
          <p:nvPr/>
        </p:nvSpPr>
        <p:spPr>
          <a:xfrm>
            <a:off x="1447800" y="4953000"/>
            <a:ext cx="3810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升級意義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B5B8C94-10CA-47E6-80BD-8F097A311151}"/>
              </a:ext>
            </a:extLst>
          </p:cNvPr>
          <p:cNvSpPr>
            <a:spLocks noGrp="1"/>
          </p:cNvSpPr>
          <p:nvPr/>
        </p:nvSpPr>
        <p:spPr>
          <a:xfrm>
            <a:off x="1447800" y="5314950"/>
            <a:ext cx="3810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Nano 版本適合入門與成本敏感產品；NX 版本適合多模型、多相機或更高 FPS 需求。</a:t>
            </a:r>
          </a:p>
        </p:txBody>
      </p:sp>
      <p:sp>
        <p:nvSpPr>
          <p:cNvPr id="8" name="圓角矩形 7">
            <a:extLst>
              <a:ext uri="{FF2B5EF4-FFF2-40B4-BE49-F238E27FC236}">
                <a16:creationId xmlns:a16="http://schemas.microsoft.com/office/drawing/2014/main" id="{659D8ADB-983C-435F-A8FB-6CADAEBC723B}"/>
              </a:ext>
            </a:extLst>
          </p:cNvPr>
          <p:cNvSpPr>
            <a:spLocks noGrp="1"/>
          </p:cNvSpPr>
          <p:nvPr/>
        </p:nvSpPr>
        <p:spPr>
          <a:xfrm>
            <a:off x="6762750" y="4762500"/>
            <a:ext cx="4229100" cy="1199888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87EEC09-E5E8-4756-B861-F832F8282753}"/>
              </a:ext>
            </a:extLst>
          </p:cNvPr>
          <p:cNvSpPr>
            <a:spLocks noGrp="1"/>
          </p:cNvSpPr>
          <p:nvPr/>
        </p:nvSpPr>
        <p:spPr>
          <a:xfrm>
            <a:off x="6762750" y="4762500"/>
            <a:ext cx="66675" cy="990600"/>
          </a:xfrm>
          <a:prstGeom prst="rect">
            <a:avLst/>
          </a:prstGeom>
          <a:solidFill>
            <a:srgbClr val="D9822B"/>
          </a:solidFill>
          <a:ln w="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13124BA-6E60-42B1-B009-D04742950693}"/>
              </a:ext>
            </a:extLst>
          </p:cNvPr>
          <p:cNvSpPr>
            <a:spLocks noGrp="1"/>
          </p:cNvSpPr>
          <p:nvPr/>
        </p:nvSpPr>
        <p:spPr>
          <a:xfrm>
            <a:off x="6991350" y="4953000"/>
            <a:ext cx="3810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設計提醒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359291D-78DD-4A85-ACA6-E7D7CA0C8456}"/>
              </a:ext>
            </a:extLst>
          </p:cNvPr>
          <p:cNvSpPr>
            <a:spLocks noGrp="1"/>
          </p:cNvSpPr>
          <p:nvPr/>
        </p:nvSpPr>
        <p:spPr>
          <a:xfrm>
            <a:off x="6991350" y="5314950"/>
            <a:ext cx="3810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XAI-NA8-GMSL 可升級空間已列入產品定位；正式規格需確認熱設計與電源餘裕。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88A42F8-B875-41D2-A8B2-EDAA7F023E53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857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675">
                <a:solidFill>
                  <a:srgbClr val="7B848C"/>
                </a:solidFill>
                <a:latin typeface="PingFang TC"/>
                <a:ea typeface="PingFang TC"/>
                <a:cs typeface="PingFang TC"/>
              </a:defRPr>
            </a:pPr>
            <a:r>
              <a:rPr sz="675">
                <a:solidFill>
                  <a:srgbClr val="7B848C"/>
                </a:solidFill>
                <a:latin typeface="PingFang TC"/>
                <a:ea typeface="PingFang TC"/>
                <a:cs typeface="PingFang TC"/>
              </a:rPr>
              <a:t>NVIDIA Jetson Orin public specs and supplied datasheets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ABC9AE1-97BA-41B0-96B8-2ED259614725}"/>
              </a:ext>
            </a:extLst>
          </p:cNvPr>
          <p:cNvSpPr>
            <a:spLocks noGrp="1"/>
          </p:cNvSpPr>
          <p:nvPr/>
        </p:nvSpPr>
        <p:spPr>
          <a:xfrm>
            <a:off x="11096625" y="6381750"/>
            <a:ext cx="47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7B848C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B848C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738939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71F775F7-A03B-4348-B2A8-7AE0F1225343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975" b="1">
                <a:solidFill>
                  <a:srgbClr val="007E7B"/>
                </a:solidFill>
                <a:latin typeface="PingFang TC"/>
                <a:ea typeface="PingFang TC"/>
                <a:cs typeface="PingFang TC"/>
              </a:defRPr>
            </a:pPr>
            <a:r>
              <a:rPr sz="975" b="1">
                <a:solidFill>
                  <a:srgbClr val="007E7B"/>
                </a:solidFill>
                <a:latin typeface="PingFang TC"/>
                <a:ea typeface="PingFang TC"/>
                <a:cs typeface="PingFang TC"/>
              </a:rPr>
              <a:t>EDGE AI ARCHITECTURE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546D220-6A0D-43EA-9E98-C0CAAE145EF3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8001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550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2550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多鏡頭資料在邊緣端完成推論與控制回饋</a:t>
            </a:r>
          </a:p>
        </p:txBody>
      </p:sp>
      <p:sp>
        <p:nvSpPr>
          <p:cNvPr id="3" name="圓角矩形 2">
            <a:extLst>
              <a:ext uri="{FF2B5EF4-FFF2-40B4-BE49-F238E27FC236}">
                <a16:creationId xmlns:a16="http://schemas.microsoft.com/office/drawing/2014/main" id="{6050CDA6-EA8E-4633-AFBA-56119C7A895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2266950" cy="1466850"/>
          </a:xfrm>
          <a:prstGeom prst="roundRect">
            <a:avLst>
              <a:gd name="adj" fmla="val 5195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21CF7E8-6188-44A0-9410-B6447C76D70A}"/>
              </a:ext>
            </a:extLst>
          </p:cNvPr>
          <p:cNvSpPr>
            <a:spLocks noGrp="1"/>
          </p:cNvSpPr>
          <p:nvPr/>
        </p:nvSpPr>
        <p:spPr>
          <a:xfrm>
            <a:off x="857250" y="2419350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00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00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4 x GMSL Cameras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F5AF710-0445-4BDA-9BAF-5915B083B127}"/>
              </a:ext>
            </a:extLst>
          </p:cNvPr>
          <p:cNvSpPr>
            <a:spLocks noGrp="1"/>
          </p:cNvSpPr>
          <p:nvPr/>
        </p:nvSpPr>
        <p:spPr>
          <a:xfrm>
            <a:off x="857250" y="2857500"/>
            <a:ext cx="1905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00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00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車載或機器視角輸入</a:t>
            </a:r>
          </a:p>
        </p:txBody>
      </p:sp>
      <p:sp>
        <p:nvSpPr>
          <p:cNvPr id="6" name="向右箭號 5">
            <a:extLst>
              <a:ext uri="{FF2B5EF4-FFF2-40B4-BE49-F238E27FC236}">
                <a16:creationId xmlns:a16="http://schemas.microsoft.com/office/drawing/2014/main" id="{DA57C325-51FE-4117-B92A-3026A112D38A}"/>
              </a:ext>
            </a:extLst>
          </p:cNvPr>
          <p:cNvSpPr>
            <a:spLocks noGrp="1"/>
          </p:cNvSpPr>
          <p:nvPr/>
        </p:nvSpPr>
        <p:spPr>
          <a:xfrm>
            <a:off x="3009900" y="2686050"/>
            <a:ext cx="438150" cy="476250"/>
          </a:xfrm>
          <a:prstGeom prst="rightArrow">
            <a:avLst/>
          </a:prstGeom>
          <a:solidFill>
            <a:srgbClr val="00A7A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圓角矩形 6">
            <a:extLst>
              <a:ext uri="{FF2B5EF4-FFF2-40B4-BE49-F238E27FC236}">
                <a16:creationId xmlns:a16="http://schemas.microsoft.com/office/drawing/2014/main" id="{4812C0AE-8B96-4A12-BAAC-D7D9D64C5CA2}"/>
              </a:ext>
            </a:extLst>
          </p:cNvPr>
          <p:cNvSpPr>
            <a:spLocks noGrp="1"/>
          </p:cNvSpPr>
          <p:nvPr/>
        </p:nvSpPr>
        <p:spPr>
          <a:xfrm>
            <a:off x="3543300" y="2190750"/>
            <a:ext cx="2266950" cy="1466850"/>
          </a:xfrm>
          <a:prstGeom prst="roundRect">
            <a:avLst>
              <a:gd name="adj" fmla="val 5195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F1C392B-16B4-4123-8793-10D41BE27710}"/>
              </a:ext>
            </a:extLst>
          </p:cNvPr>
          <p:cNvSpPr>
            <a:spLocks noGrp="1"/>
          </p:cNvSpPr>
          <p:nvPr/>
        </p:nvSpPr>
        <p:spPr>
          <a:xfrm>
            <a:off x="3714750" y="2419350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00" b="1">
                <a:solidFill>
                  <a:srgbClr val="007E7B"/>
                </a:solidFill>
                <a:latin typeface="PingFang TC"/>
                <a:ea typeface="PingFang TC"/>
                <a:cs typeface="PingFang TC"/>
              </a:defRPr>
            </a:pPr>
            <a:r>
              <a:rPr sz="1500" b="1">
                <a:solidFill>
                  <a:srgbClr val="007E7B"/>
                </a:solidFill>
                <a:latin typeface="PingFang TC"/>
                <a:ea typeface="PingFang TC"/>
                <a:cs typeface="PingFang TC"/>
              </a:rPr>
              <a:t>XAI-NA8-GMSL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A0DCD6A-BB8F-494D-9C20-CB79694CF60C}"/>
              </a:ext>
            </a:extLst>
          </p:cNvPr>
          <p:cNvSpPr>
            <a:spLocks noGrp="1"/>
          </p:cNvSpPr>
          <p:nvPr/>
        </p:nvSpPr>
        <p:spPr>
          <a:xfrm>
            <a:off x="3714750" y="2857500"/>
            <a:ext cx="1905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00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00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Orin Nano / NX 執行 AI 推論</a:t>
            </a:r>
          </a:p>
        </p:txBody>
      </p:sp>
      <p:sp>
        <p:nvSpPr>
          <p:cNvPr id="10" name="向右箭號 9">
            <a:extLst>
              <a:ext uri="{FF2B5EF4-FFF2-40B4-BE49-F238E27FC236}">
                <a16:creationId xmlns:a16="http://schemas.microsoft.com/office/drawing/2014/main" id="{F461057A-79C5-4ABE-A5FC-BB069C236ED3}"/>
              </a:ext>
            </a:extLst>
          </p:cNvPr>
          <p:cNvSpPr>
            <a:spLocks noGrp="1"/>
          </p:cNvSpPr>
          <p:nvPr/>
        </p:nvSpPr>
        <p:spPr>
          <a:xfrm>
            <a:off x="5867400" y="2686050"/>
            <a:ext cx="438150" cy="476250"/>
          </a:xfrm>
          <a:prstGeom prst="rightArrow">
            <a:avLst/>
          </a:prstGeom>
          <a:solidFill>
            <a:srgbClr val="76B900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圓角矩形 10">
            <a:extLst>
              <a:ext uri="{FF2B5EF4-FFF2-40B4-BE49-F238E27FC236}">
                <a16:creationId xmlns:a16="http://schemas.microsoft.com/office/drawing/2014/main" id="{FB0E1859-B98E-47DD-8684-93D430AFB859}"/>
              </a:ext>
            </a:extLst>
          </p:cNvPr>
          <p:cNvSpPr>
            <a:spLocks noGrp="1"/>
          </p:cNvSpPr>
          <p:nvPr/>
        </p:nvSpPr>
        <p:spPr>
          <a:xfrm>
            <a:off x="6400800" y="2190750"/>
            <a:ext cx="2266950" cy="1466850"/>
          </a:xfrm>
          <a:prstGeom prst="roundRect">
            <a:avLst>
              <a:gd name="adj" fmla="val 5195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D5EE679-FAD4-42A2-A8C7-90E8914B3046}"/>
              </a:ext>
            </a:extLst>
          </p:cNvPr>
          <p:cNvSpPr>
            <a:spLocks noGrp="1"/>
          </p:cNvSpPr>
          <p:nvPr/>
        </p:nvSpPr>
        <p:spPr>
          <a:xfrm>
            <a:off x="6572250" y="2419350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00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00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AI Workloads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A67B6A1-EDEF-4DF3-8A59-D1A236149804}"/>
              </a:ext>
            </a:extLst>
          </p:cNvPr>
          <p:cNvSpPr>
            <a:spLocks noGrp="1"/>
          </p:cNvSpPr>
          <p:nvPr/>
        </p:nvSpPr>
        <p:spPr>
          <a:xfrm>
            <a:off x="6572250" y="2857500"/>
            <a:ext cx="1905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00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00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偵測、分類、追蹤</a:t>
            </a:r>
          </a:p>
          <a:p>
            <a:pPr>
              <a:defRPr sz="1200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00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VLM / 生成式 AI</a:t>
            </a:r>
          </a:p>
        </p:txBody>
      </p:sp>
      <p:sp>
        <p:nvSpPr>
          <p:cNvPr id="14" name="向右箭號 13">
            <a:extLst>
              <a:ext uri="{FF2B5EF4-FFF2-40B4-BE49-F238E27FC236}">
                <a16:creationId xmlns:a16="http://schemas.microsoft.com/office/drawing/2014/main" id="{1F190EC5-EE26-49ED-A5F4-ABCE1A1B4D44}"/>
              </a:ext>
            </a:extLst>
          </p:cNvPr>
          <p:cNvSpPr>
            <a:spLocks noGrp="1"/>
          </p:cNvSpPr>
          <p:nvPr/>
        </p:nvSpPr>
        <p:spPr>
          <a:xfrm>
            <a:off x="8724900" y="2686050"/>
            <a:ext cx="438150" cy="476250"/>
          </a:xfrm>
          <a:prstGeom prst="rightArrow">
            <a:avLst/>
          </a:prstGeom>
          <a:solidFill>
            <a:srgbClr val="00A7A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圓角矩形 14">
            <a:extLst>
              <a:ext uri="{FF2B5EF4-FFF2-40B4-BE49-F238E27FC236}">
                <a16:creationId xmlns:a16="http://schemas.microsoft.com/office/drawing/2014/main" id="{2BE4B1C9-CF92-4591-950F-07D991925241}"/>
              </a:ext>
            </a:extLst>
          </p:cNvPr>
          <p:cNvSpPr>
            <a:spLocks noGrp="1"/>
          </p:cNvSpPr>
          <p:nvPr/>
        </p:nvSpPr>
        <p:spPr>
          <a:xfrm>
            <a:off x="9258300" y="2190750"/>
            <a:ext cx="2266950" cy="1466850"/>
          </a:xfrm>
          <a:prstGeom prst="roundRect">
            <a:avLst>
              <a:gd name="adj" fmla="val 5195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48006C5-262C-4C6A-AE13-AF0A97946F56}"/>
              </a:ext>
            </a:extLst>
          </p:cNvPr>
          <p:cNvSpPr>
            <a:spLocks noGrp="1"/>
          </p:cNvSpPr>
          <p:nvPr/>
        </p:nvSpPr>
        <p:spPr>
          <a:xfrm>
            <a:off x="9429750" y="2419350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00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00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Control / Network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036ABFC-3CB4-4105-88C4-7683E3B8EB95}"/>
              </a:ext>
            </a:extLst>
          </p:cNvPr>
          <p:cNvSpPr>
            <a:spLocks noGrp="1"/>
          </p:cNvSpPr>
          <p:nvPr/>
        </p:nvSpPr>
        <p:spPr>
          <a:xfrm>
            <a:off x="9429750" y="2857500"/>
            <a:ext cx="1905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00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00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CAN FD / GbE</a:t>
            </a:r>
          </a:p>
          <a:p>
            <a:pPr>
              <a:defRPr sz="1200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00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USB / HDMI 輸出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DF3ED3A-AE0E-42EF-B259-0BAC2D20B62D}"/>
              </a:ext>
            </a:extLst>
          </p:cNvPr>
          <p:cNvSpPr>
            <a:spLocks noGrp="1"/>
          </p:cNvSpPr>
          <p:nvPr/>
        </p:nvSpPr>
        <p:spPr>
          <a:xfrm>
            <a:off x="1466850" y="4476750"/>
            <a:ext cx="9258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800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800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核心好處：降低上雲延遲與頻寬壓力，讓影像判斷在設備端直接完成。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DB8695F-5A68-4A87-B236-BFBFCB877035}"/>
              </a:ext>
            </a:extLst>
          </p:cNvPr>
          <p:cNvSpPr>
            <a:spLocks noGrp="1"/>
          </p:cNvSpPr>
          <p:nvPr/>
        </p:nvSpPr>
        <p:spPr>
          <a:xfrm>
            <a:off x="2228850" y="4972050"/>
            <a:ext cx="7734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350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350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適合需要即時反應、現場封閉網路、或資料不便離開設備的應用。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F3223F9-AF38-4FFE-BB53-33395C407DB3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857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675">
                <a:solidFill>
                  <a:srgbClr val="7B848C"/>
                </a:solidFill>
                <a:latin typeface="PingFang TC"/>
                <a:ea typeface="PingFang TC"/>
                <a:cs typeface="PingFang TC"/>
              </a:defRPr>
            </a:pPr>
            <a:r>
              <a:rPr sz="675">
                <a:solidFill>
                  <a:srgbClr val="7B848C"/>
                </a:solidFill>
                <a:latin typeface="PingFang TC"/>
                <a:ea typeface="PingFang TC"/>
                <a:cs typeface="PingFang TC"/>
              </a:rPr>
              <a:t>User supplied product material; NVIDIA public product information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4C0589A-9DF1-49EB-9BE5-626D0EF40540}"/>
              </a:ext>
            </a:extLst>
          </p:cNvPr>
          <p:cNvSpPr>
            <a:spLocks noGrp="1"/>
          </p:cNvSpPr>
          <p:nvPr/>
        </p:nvSpPr>
        <p:spPr>
          <a:xfrm>
            <a:off x="11096625" y="6381750"/>
            <a:ext cx="47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7B848C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B848C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594607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B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>
            <a:extLst>
              <a:ext uri="{FF2B5EF4-FFF2-40B4-BE49-F238E27FC236}">
                <a16:creationId xmlns:a16="http://schemas.microsoft.com/office/drawing/2014/main" id="{F6488139-10C0-4D31-A36B-8F0D51E27B79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975" b="1">
                <a:solidFill>
                  <a:srgbClr val="BDEFEA"/>
                </a:solidFill>
                <a:latin typeface="PingFang TC"/>
                <a:ea typeface="PingFang TC"/>
                <a:cs typeface="PingFang TC"/>
              </a:defRPr>
            </a:pPr>
            <a:r>
              <a:rPr sz="975" b="1">
                <a:solidFill>
                  <a:srgbClr val="BDEFEA"/>
                </a:solidFill>
                <a:latin typeface="PingFang TC"/>
                <a:ea typeface="PingFang TC"/>
                <a:cs typeface="PingFang TC"/>
              </a:rPr>
              <a:t>MARKET APPLICATIONS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BCD2507-C53E-405F-B478-3F36085D4201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8001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550" b="1">
                <a:solidFill>
                  <a:srgbClr val="F7F8F5"/>
                </a:solidFill>
                <a:latin typeface="PingFang TC"/>
                <a:ea typeface="PingFang TC"/>
                <a:cs typeface="PingFang TC"/>
              </a:defRPr>
            </a:pPr>
            <a:r>
              <a:rPr sz="2550" b="1" dirty="0">
                <a:solidFill>
                  <a:srgbClr val="F7F8F5"/>
                </a:solidFill>
                <a:latin typeface="PingFang TC"/>
                <a:ea typeface="PingFang TC"/>
                <a:cs typeface="PingFang TC"/>
              </a:rPr>
              <a:t>Jetson Orin </a:t>
            </a:r>
            <a:r>
              <a:rPr sz="2550" b="1" dirty="0" err="1">
                <a:solidFill>
                  <a:srgbClr val="F7F8F5"/>
                </a:solidFill>
                <a:latin typeface="PingFang TC"/>
                <a:ea typeface="PingFang TC"/>
                <a:cs typeface="PingFang TC"/>
              </a:rPr>
              <a:t>市場應用以實體</a:t>
            </a:r>
            <a:r>
              <a:rPr sz="2550" b="1" dirty="0">
                <a:solidFill>
                  <a:srgbClr val="F7F8F5"/>
                </a:solidFill>
                <a:latin typeface="PingFang TC"/>
                <a:ea typeface="PingFang TC"/>
                <a:cs typeface="PingFang TC"/>
              </a:rPr>
              <a:t> AI </a:t>
            </a:r>
            <a:r>
              <a:rPr sz="2550" b="1" dirty="0" err="1">
                <a:solidFill>
                  <a:srgbClr val="F7F8F5"/>
                </a:solidFill>
                <a:latin typeface="PingFang TC"/>
                <a:ea typeface="PingFang TC"/>
                <a:cs typeface="PingFang TC"/>
              </a:rPr>
              <a:t>與</a:t>
            </a:r>
            <a:r>
              <a:rPr sz="2550" b="1" dirty="0">
                <a:solidFill>
                  <a:srgbClr val="F7F8F5"/>
                </a:solidFill>
                <a:latin typeface="PingFang TC"/>
                <a:ea typeface="PingFang TC"/>
                <a:cs typeface="PingFang TC"/>
              </a:rPr>
              <a:t> Vision AI </a:t>
            </a:r>
            <a:r>
              <a:rPr sz="2550" b="1" dirty="0" err="1">
                <a:solidFill>
                  <a:srgbClr val="F7F8F5"/>
                </a:solidFill>
                <a:latin typeface="PingFang TC"/>
                <a:ea typeface="PingFang TC"/>
                <a:cs typeface="PingFang TC"/>
              </a:rPr>
              <a:t>為主</a:t>
            </a:r>
            <a:endParaRPr sz="2550" b="1" dirty="0">
              <a:solidFill>
                <a:srgbClr val="F7F8F5"/>
              </a:solidFill>
              <a:latin typeface="PingFang TC"/>
              <a:ea typeface="PingFang TC"/>
              <a:cs typeface="PingFang TC"/>
            </a:endParaRPr>
          </a:p>
        </p:txBody>
      </p:sp>
      <p:sp>
        <p:nvSpPr>
          <p:cNvPr id="3" name="圓角矩形 2">
            <a:extLst>
              <a:ext uri="{FF2B5EF4-FFF2-40B4-BE49-F238E27FC236}">
                <a16:creationId xmlns:a16="http://schemas.microsoft.com/office/drawing/2014/main" id="{75673E5C-E5F6-40EA-9EB9-64AC0CF84578}"/>
              </a:ext>
            </a:extLst>
          </p:cNvPr>
          <p:cNvSpPr>
            <a:spLocks noGrp="1"/>
          </p:cNvSpPr>
          <p:nvPr/>
        </p:nvSpPr>
        <p:spPr>
          <a:xfrm>
            <a:off x="857250" y="1619250"/>
            <a:ext cx="4762500" cy="9144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B5E3789-CEB7-416A-A10F-DAAB11257A39}"/>
              </a:ext>
            </a:extLst>
          </p:cNvPr>
          <p:cNvSpPr>
            <a:spLocks noGrp="1"/>
          </p:cNvSpPr>
          <p:nvPr/>
        </p:nvSpPr>
        <p:spPr>
          <a:xfrm>
            <a:off x="857250" y="1619250"/>
            <a:ext cx="66675" cy="914400"/>
          </a:xfrm>
          <a:prstGeom prst="rect">
            <a:avLst/>
          </a:prstGeom>
          <a:solidFill>
            <a:srgbClr val="00A7A5"/>
          </a:solidFill>
          <a:ln w="0">
            <a:solidFill>
              <a:srgbClr val="00A7A5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E40A776-754D-4483-9507-C5B7F8F26E79}"/>
              </a:ext>
            </a:extLst>
          </p:cNvPr>
          <p:cNvSpPr>
            <a:spLocks noGrp="1"/>
          </p:cNvSpPr>
          <p:nvPr/>
        </p:nvSpPr>
        <p:spPr>
          <a:xfrm>
            <a:off x="1085850" y="1809750"/>
            <a:ext cx="43434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Robotics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3F09EE1-4730-4444-AF58-B4D1E6EB0084}"/>
              </a:ext>
            </a:extLst>
          </p:cNvPr>
          <p:cNvSpPr>
            <a:spLocks noGrp="1"/>
          </p:cNvSpPr>
          <p:nvPr/>
        </p:nvSpPr>
        <p:spPr>
          <a:xfrm>
            <a:off x="1085850" y="2171700"/>
            <a:ext cx="4343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製造、零售、農業、物流、醫療機器人感知</a:t>
            </a:r>
          </a:p>
        </p:txBody>
      </p:sp>
      <p:sp>
        <p:nvSpPr>
          <p:cNvPr id="7" name="圓角矩形 6">
            <a:extLst>
              <a:ext uri="{FF2B5EF4-FFF2-40B4-BE49-F238E27FC236}">
                <a16:creationId xmlns:a16="http://schemas.microsoft.com/office/drawing/2014/main" id="{12482351-0A29-42F0-BCCF-3A2E9DC041D0}"/>
              </a:ext>
            </a:extLst>
          </p:cNvPr>
          <p:cNvSpPr>
            <a:spLocks noGrp="1"/>
          </p:cNvSpPr>
          <p:nvPr/>
        </p:nvSpPr>
        <p:spPr>
          <a:xfrm>
            <a:off x="6191250" y="1619250"/>
            <a:ext cx="4762500" cy="9144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11A7C8D-4346-48B5-A727-30A1DBD96A3C}"/>
              </a:ext>
            </a:extLst>
          </p:cNvPr>
          <p:cNvSpPr>
            <a:spLocks noGrp="1"/>
          </p:cNvSpPr>
          <p:nvPr/>
        </p:nvSpPr>
        <p:spPr>
          <a:xfrm>
            <a:off x="6191250" y="1619250"/>
            <a:ext cx="66675" cy="914400"/>
          </a:xfrm>
          <a:prstGeom prst="rect">
            <a:avLst/>
          </a:prstGeom>
          <a:solidFill>
            <a:srgbClr val="76B900"/>
          </a:solidFill>
          <a:ln w="0">
            <a:solidFill>
              <a:srgbClr val="76B900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CF8E0D9-A881-4A84-BABC-236BC1C761B4}"/>
              </a:ext>
            </a:extLst>
          </p:cNvPr>
          <p:cNvSpPr>
            <a:spLocks noGrp="1"/>
          </p:cNvSpPr>
          <p:nvPr/>
        </p:nvSpPr>
        <p:spPr>
          <a:xfrm>
            <a:off x="6419850" y="1809750"/>
            <a:ext cx="43434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Vision AI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B519114-755B-48B6-A848-D9A244798DF8}"/>
              </a:ext>
            </a:extLst>
          </p:cNvPr>
          <p:cNvSpPr>
            <a:spLocks noGrp="1"/>
          </p:cNvSpPr>
          <p:nvPr/>
        </p:nvSpPr>
        <p:spPr>
          <a:xfrm>
            <a:off x="6419850" y="2171700"/>
            <a:ext cx="4343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智慧交通、工廠檢測、醫療與 IoT 影像分析</a:t>
            </a:r>
          </a:p>
        </p:txBody>
      </p:sp>
      <p:sp>
        <p:nvSpPr>
          <p:cNvPr id="11" name="圓角矩形 10">
            <a:extLst>
              <a:ext uri="{FF2B5EF4-FFF2-40B4-BE49-F238E27FC236}">
                <a16:creationId xmlns:a16="http://schemas.microsoft.com/office/drawing/2014/main" id="{C979E0C8-53A9-443E-8947-69E35A012933}"/>
              </a:ext>
            </a:extLst>
          </p:cNvPr>
          <p:cNvSpPr>
            <a:spLocks noGrp="1"/>
          </p:cNvSpPr>
          <p:nvPr/>
        </p:nvSpPr>
        <p:spPr>
          <a:xfrm>
            <a:off x="857250" y="2857500"/>
            <a:ext cx="4762500" cy="9144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6A58B01-5F61-4597-AB98-78A10444E085}"/>
              </a:ext>
            </a:extLst>
          </p:cNvPr>
          <p:cNvSpPr>
            <a:spLocks noGrp="1"/>
          </p:cNvSpPr>
          <p:nvPr/>
        </p:nvSpPr>
        <p:spPr>
          <a:xfrm>
            <a:off x="857250" y="2857500"/>
            <a:ext cx="66675" cy="914400"/>
          </a:xfrm>
          <a:prstGeom prst="rect">
            <a:avLst/>
          </a:prstGeom>
          <a:solidFill>
            <a:srgbClr val="D9822B"/>
          </a:solidFill>
          <a:ln w="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0F98817-AF80-4295-B3F9-61C921E01643}"/>
              </a:ext>
            </a:extLst>
          </p:cNvPr>
          <p:cNvSpPr>
            <a:spLocks noGrp="1"/>
          </p:cNvSpPr>
          <p:nvPr/>
        </p:nvSpPr>
        <p:spPr>
          <a:xfrm>
            <a:off x="1085850" y="3048000"/>
            <a:ext cx="43434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Industrial AI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3B206CD-430D-4A14-9C6B-253F745A5F20}"/>
              </a:ext>
            </a:extLst>
          </p:cNvPr>
          <p:cNvSpPr>
            <a:spLocks noGrp="1"/>
          </p:cNvSpPr>
          <p:nvPr/>
        </p:nvSpPr>
        <p:spPr>
          <a:xfrm>
            <a:off x="1085850" y="3409950"/>
            <a:ext cx="4343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產線瑕疵檢測、人機安全、設備狀態辨識</a:t>
            </a:r>
          </a:p>
        </p:txBody>
      </p:sp>
      <p:sp>
        <p:nvSpPr>
          <p:cNvPr id="15" name="圓角矩形 14">
            <a:extLst>
              <a:ext uri="{FF2B5EF4-FFF2-40B4-BE49-F238E27FC236}">
                <a16:creationId xmlns:a16="http://schemas.microsoft.com/office/drawing/2014/main" id="{F861EBF8-7D84-412E-A14C-7B705A72CB88}"/>
              </a:ext>
            </a:extLst>
          </p:cNvPr>
          <p:cNvSpPr>
            <a:spLocks noGrp="1"/>
          </p:cNvSpPr>
          <p:nvPr/>
        </p:nvSpPr>
        <p:spPr>
          <a:xfrm>
            <a:off x="6191250" y="2857500"/>
            <a:ext cx="4762500" cy="9144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26F30C1-C057-4F2C-B8AF-35AC76C8D6CD}"/>
              </a:ext>
            </a:extLst>
          </p:cNvPr>
          <p:cNvSpPr>
            <a:spLocks noGrp="1"/>
          </p:cNvSpPr>
          <p:nvPr/>
        </p:nvSpPr>
        <p:spPr>
          <a:xfrm>
            <a:off x="6191250" y="2857500"/>
            <a:ext cx="66675" cy="914400"/>
          </a:xfrm>
          <a:prstGeom prst="rect">
            <a:avLst/>
          </a:prstGeom>
          <a:solidFill>
            <a:srgbClr val="D95C8A"/>
          </a:solidFill>
          <a:ln w="0">
            <a:solidFill>
              <a:srgbClr val="D95C8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99FF648-63DB-4391-9623-8EA1F032FE92}"/>
              </a:ext>
            </a:extLst>
          </p:cNvPr>
          <p:cNvSpPr>
            <a:spLocks noGrp="1"/>
          </p:cNvSpPr>
          <p:nvPr/>
        </p:nvSpPr>
        <p:spPr>
          <a:xfrm>
            <a:off x="6419850" y="3048000"/>
            <a:ext cx="43434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Autonomous Machines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A47DF43-1796-41DE-9451-A920C60016AA}"/>
              </a:ext>
            </a:extLst>
          </p:cNvPr>
          <p:cNvSpPr>
            <a:spLocks noGrp="1"/>
          </p:cNvSpPr>
          <p:nvPr/>
        </p:nvSpPr>
        <p:spPr>
          <a:xfrm>
            <a:off x="6419850" y="3409950"/>
            <a:ext cx="4343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AGV/AMR、無人機、移動平台即時感知</a:t>
            </a:r>
          </a:p>
        </p:txBody>
      </p:sp>
      <p:sp>
        <p:nvSpPr>
          <p:cNvPr id="19" name="圓角矩形 18">
            <a:extLst>
              <a:ext uri="{FF2B5EF4-FFF2-40B4-BE49-F238E27FC236}">
                <a16:creationId xmlns:a16="http://schemas.microsoft.com/office/drawing/2014/main" id="{8A97720D-F0D2-463B-9065-2E8A5081D410}"/>
              </a:ext>
            </a:extLst>
          </p:cNvPr>
          <p:cNvSpPr>
            <a:spLocks noGrp="1"/>
          </p:cNvSpPr>
          <p:nvPr/>
        </p:nvSpPr>
        <p:spPr>
          <a:xfrm>
            <a:off x="857250" y="4095750"/>
            <a:ext cx="4762500" cy="9144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8AE7A731-C1D1-4D65-9D68-26C86B2127D9}"/>
              </a:ext>
            </a:extLst>
          </p:cNvPr>
          <p:cNvSpPr>
            <a:spLocks noGrp="1"/>
          </p:cNvSpPr>
          <p:nvPr/>
        </p:nvSpPr>
        <p:spPr>
          <a:xfrm>
            <a:off x="857250" y="4095750"/>
            <a:ext cx="66675" cy="914400"/>
          </a:xfrm>
          <a:prstGeom prst="rect">
            <a:avLst/>
          </a:prstGeom>
          <a:solidFill>
            <a:srgbClr val="00A7A5"/>
          </a:solidFill>
          <a:ln w="0">
            <a:solidFill>
              <a:srgbClr val="00A7A5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09F9E3E-77EF-4494-AE7A-814141292A8B}"/>
              </a:ext>
            </a:extLst>
          </p:cNvPr>
          <p:cNvSpPr>
            <a:spLocks noGrp="1"/>
          </p:cNvSpPr>
          <p:nvPr/>
        </p:nvSpPr>
        <p:spPr>
          <a:xfrm>
            <a:off x="1085850" y="4286250"/>
            <a:ext cx="43434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Generative AI Edge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6562738-64D7-4793-B973-79D624943D47}"/>
              </a:ext>
            </a:extLst>
          </p:cNvPr>
          <p:cNvSpPr>
            <a:spLocks noGrp="1"/>
          </p:cNvSpPr>
          <p:nvPr/>
        </p:nvSpPr>
        <p:spPr>
          <a:xfrm>
            <a:off x="1085850" y="4648200"/>
            <a:ext cx="4343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VLM、Vision Transformer、現場多模態互動</a:t>
            </a:r>
          </a:p>
        </p:txBody>
      </p:sp>
      <p:sp>
        <p:nvSpPr>
          <p:cNvPr id="23" name="圓角矩形 22">
            <a:extLst>
              <a:ext uri="{FF2B5EF4-FFF2-40B4-BE49-F238E27FC236}">
                <a16:creationId xmlns:a16="http://schemas.microsoft.com/office/drawing/2014/main" id="{066054B5-28A5-4540-9C94-2821B043518F}"/>
              </a:ext>
            </a:extLst>
          </p:cNvPr>
          <p:cNvSpPr>
            <a:spLocks noGrp="1"/>
          </p:cNvSpPr>
          <p:nvPr/>
        </p:nvSpPr>
        <p:spPr>
          <a:xfrm>
            <a:off x="6191250" y="4095750"/>
            <a:ext cx="4762500" cy="9144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335A61A0-3120-47AD-AA76-64BDDE9C89A4}"/>
              </a:ext>
            </a:extLst>
          </p:cNvPr>
          <p:cNvSpPr>
            <a:spLocks noGrp="1"/>
          </p:cNvSpPr>
          <p:nvPr/>
        </p:nvSpPr>
        <p:spPr>
          <a:xfrm>
            <a:off x="6191250" y="4095750"/>
            <a:ext cx="66675" cy="914400"/>
          </a:xfrm>
          <a:prstGeom prst="rect">
            <a:avLst/>
          </a:prstGeom>
          <a:solidFill>
            <a:srgbClr val="76B900"/>
          </a:solidFill>
          <a:ln w="0">
            <a:solidFill>
              <a:srgbClr val="76B900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8D7A153B-2725-4537-AEA2-DACA4CFE0BE9}"/>
              </a:ext>
            </a:extLst>
          </p:cNvPr>
          <p:cNvSpPr>
            <a:spLocks noGrp="1"/>
          </p:cNvSpPr>
          <p:nvPr/>
        </p:nvSpPr>
        <p:spPr>
          <a:xfrm>
            <a:off x="6419850" y="4286250"/>
            <a:ext cx="43434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Education / R&amp;D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BF2143A-01BB-4021-AC01-F4041910020F}"/>
              </a:ext>
            </a:extLst>
          </p:cNvPr>
          <p:cNvSpPr>
            <a:spLocks noGrp="1"/>
          </p:cNvSpPr>
          <p:nvPr/>
        </p:nvSpPr>
        <p:spPr>
          <a:xfrm>
            <a:off x="6419850" y="4648200"/>
            <a:ext cx="4343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學校實驗、PoC、模型部署與新產品驗證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A9DFCE8C-010B-43BE-A8A8-2FBA51135277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857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675">
                <a:solidFill>
                  <a:srgbClr val="7B848C"/>
                </a:solidFill>
                <a:latin typeface="PingFang TC"/>
                <a:ea typeface="PingFang TC"/>
                <a:cs typeface="PingFang TC"/>
              </a:defRPr>
            </a:pPr>
            <a:r>
              <a:rPr sz="675">
                <a:solidFill>
                  <a:srgbClr val="7B848C"/>
                </a:solidFill>
                <a:latin typeface="PingFang TC"/>
                <a:ea typeface="PingFang TC"/>
                <a:cs typeface="PingFang TC"/>
              </a:rPr>
              <a:t>NVIDIA Jetson Orin and Orin Nano Super public application pages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02B4A0C1-4AF3-4309-86EA-D948F55EDAFF}"/>
              </a:ext>
            </a:extLst>
          </p:cNvPr>
          <p:cNvSpPr>
            <a:spLocks noGrp="1"/>
          </p:cNvSpPr>
          <p:nvPr/>
        </p:nvSpPr>
        <p:spPr>
          <a:xfrm>
            <a:off x="11096625" y="6381750"/>
            <a:ext cx="47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7B848C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B848C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907253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>
            <a:extLst>
              <a:ext uri="{FF2B5EF4-FFF2-40B4-BE49-F238E27FC236}">
                <a16:creationId xmlns:a16="http://schemas.microsoft.com/office/drawing/2014/main" id="{5A4101FF-EB70-451A-92E4-DBE55697C740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975" b="1">
                <a:solidFill>
                  <a:srgbClr val="007E7B"/>
                </a:solidFill>
                <a:latin typeface="PingFang TC"/>
                <a:ea typeface="PingFang TC"/>
                <a:cs typeface="PingFang TC"/>
              </a:defRPr>
            </a:pPr>
            <a:r>
              <a:rPr sz="975" b="1">
                <a:solidFill>
                  <a:srgbClr val="007E7B"/>
                </a:solidFill>
                <a:latin typeface="PingFang TC"/>
                <a:ea typeface="PingFang TC"/>
                <a:cs typeface="PingFang TC"/>
              </a:rPr>
              <a:t>TARGET SCENARIOS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DE877CD-6EDB-4481-8D5F-5904D8BAA59A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8001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550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2550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XAI-NA8-GMSL 的初期目標場景</a:t>
            </a:r>
          </a:p>
        </p:txBody>
      </p:sp>
      <p:sp>
        <p:nvSpPr>
          <p:cNvPr id="3" name="圓角矩形 2">
            <a:extLst>
              <a:ext uri="{FF2B5EF4-FFF2-40B4-BE49-F238E27FC236}">
                <a16:creationId xmlns:a16="http://schemas.microsoft.com/office/drawing/2014/main" id="{022CB90E-F981-4352-9588-BEA015095909}"/>
              </a:ext>
            </a:extLst>
          </p:cNvPr>
          <p:cNvSpPr>
            <a:spLocks noGrp="1"/>
          </p:cNvSpPr>
          <p:nvPr/>
        </p:nvSpPr>
        <p:spPr>
          <a:xfrm>
            <a:off x="800100" y="1809750"/>
            <a:ext cx="316230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1905A2B-3C3D-4D95-8C38-654641C43F75}"/>
              </a:ext>
            </a:extLst>
          </p:cNvPr>
          <p:cNvSpPr>
            <a:spLocks noGrp="1"/>
          </p:cNvSpPr>
          <p:nvPr/>
        </p:nvSpPr>
        <p:spPr>
          <a:xfrm>
            <a:off x="800100" y="1809750"/>
            <a:ext cx="66675" cy="1428750"/>
          </a:xfrm>
          <a:prstGeom prst="rect">
            <a:avLst/>
          </a:prstGeom>
          <a:solidFill>
            <a:srgbClr val="00A7A5"/>
          </a:solidFill>
          <a:ln w="0">
            <a:solidFill>
              <a:srgbClr val="00A7A5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F88FB12-2BE8-49D9-8B1F-75EEC555AB70}"/>
              </a:ext>
            </a:extLst>
          </p:cNvPr>
          <p:cNvSpPr>
            <a:spLocks noGrp="1"/>
          </p:cNvSpPr>
          <p:nvPr/>
        </p:nvSpPr>
        <p:spPr>
          <a:xfrm>
            <a:off x="1028700" y="2000250"/>
            <a:ext cx="27432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無人搬運車 / AMR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8D6BF98-31B2-4028-AF1E-35BF8BD2F498}"/>
              </a:ext>
            </a:extLst>
          </p:cNvPr>
          <p:cNvSpPr>
            <a:spLocks noGrp="1"/>
          </p:cNvSpPr>
          <p:nvPr/>
        </p:nvSpPr>
        <p:spPr>
          <a:xfrm>
            <a:off x="1028700" y="2362200"/>
            <a:ext cx="27432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多鏡頭環境感知、物件偵測、路徑周邊安全判斷。</a:t>
            </a:r>
          </a:p>
        </p:txBody>
      </p:sp>
      <p:sp>
        <p:nvSpPr>
          <p:cNvPr id="7" name="圓角矩形 6">
            <a:extLst>
              <a:ext uri="{FF2B5EF4-FFF2-40B4-BE49-F238E27FC236}">
                <a16:creationId xmlns:a16="http://schemas.microsoft.com/office/drawing/2014/main" id="{8CAC70CC-5D0B-4F57-9DD0-BD60ACF6966F}"/>
              </a:ext>
            </a:extLst>
          </p:cNvPr>
          <p:cNvSpPr>
            <a:spLocks noGrp="1"/>
          </p:cNvSpPr>
          <p:nvPr/>
        </p:nvSpPr>
        <p:spPr>
          <a:xfrm>
            <a:off x="4419600" y="1809750"/>
            <a:ext cx="316230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F5972A3-1D9F-4FBC-BF93-DA8AB2C6D633}"/>
              </a:ext>
            </a:extLst>
          </p:cNvPr>
          <p:cNvSpPr>
            <a:spLocks noGrp="1"/>
          </p:cNvSpPr>
          <p:nvPr/>
        </p:nvSpPr>
        <p:spPr>
          <a:xfrm>
            <a:off x="4419600" y="1809750"/>
            <a:ext cx="66675" cy="1428750"/>
          </a:xfrm>
          <a:prstGeom prst="rect">
            <a:avLst/>
          </a:prstGeom>
          <a:solidFill>
            <a:srgbClr val="76B900"/>
          </a:solidFill>
          <a:ln w="0">
            <a:solidFill>
              <a:srgbClr val="76B900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5838743-58C5-4FC2-ABEA-B7AE2F4BD206}"/>
              </a:ext>
            </a:extLst>
          </p:cNvPr>
          <p:cNvSpPr>
            <a:spLocks noGrp="1"/>
          </p:cNvSpPr>
          <p:nvPr/>
        </p:nvSpPr>
        <p:spPr>
          <a:xfrm>
            <a:off x="4648200" y="2000250"/>
            <a:ext cx="27432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無人機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F8F5E4A-00D9-44D1-97E1-A74EB7F19657}"/>
              </a:ext>
            </a:extLst>
          </p:cNvPr>
          <p:cNvSpPr>
            <a:spLocks noGrp="1"/>
          </p:cNvSpPr>
          <p:nvPr/>
        </p:nvSpPr>
        <p:spPr>
          <a:xfrm>
            <a:off x="4648200" y="2362200"/>
            <a:ext cx="27432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低功耗邊緣推論，降低通訊延遲與回傳影像壓力。</a:t>
            </a:r>
          </a:p>
        </p:txBody>
      </p:sp>
      <p:sp>
        <p:nvSpPr>
          <p:cNvPr id="11" name="圓角矩形 10">
            <a:extLst>
              <a:ext uri="{FF2B5EF4-FFF2-40B4-BE49-F238E27FC236}">
                <a16:creationId xmlns:a16="http://schemas.microsoft.com/office/drawing/2014/main" id="{84BA3B69-E681-42D3-8B5E-7A055886735D}"/>
              </a:ext>
            </a:extLst>
          </p:cNvPr>
          <p:cNvSpPr>
            <a:spLocks noGrp="1"/>
          </p:cNvSpPr>
          <p:nvPr/>
        </p:nvSpPr>
        <p:spPr>
          <a:xfrm>
            <a:off x="8039100" y="1809750"/>
            <a:ext cx="316230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A075428-F1A0-43B9-97D4-B7D9F16864E2}"/>
              </a:ext>
            </a:extLst>
          </p:cNvPr>
          <p:cNvSpPr>
            <a:spLocks noGrp="1"/>
          </p:cNvSpPr>
          <p:nvPr/>
        </p:nvSpPr>
        <p:spPr>
          <a:xfrm>
            <a:off x="8039100" y="1809750"/>
            <a:ext cx="66675" cy="1428750"/>
          </a:xfrm>
          <a:prstGeom prst="rect">
            <a:avLst/>
          </a:prstGeom>
          <a:solidFill>
            <a:srgbClr val="D9822B"/>
          </a:solidFill>
          <a:ln w="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127E052-C54D-4E29-9FE3-C4EEE768E2F5}"/>
              </a:ext>
            </a:extLst>
          </p:cNvPr>
          <p:cNvSpPr>
            <a:spLocks noGrp="1"/>
          </p:cNvSpPr>
          <p:nvPr/>
        </p:nvSpPr>
        <p:spPr>
          <a:xfrm>
            <a:off x="8267700" y="2000250"/>
            <a:ext cx="27432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AI 影像分析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EAF75B3-E2C8-4C0D-85CB-9D50D816E237}"/>
              </a:ext>
            </a:extLst>
          </p:cNvPr>
          <p:cNvSpPr>
            <a:spLocks noGrp="1"/>
          </p:cNvSpPr>
          <p:nvPr/>
        </p:nvSpPr>
        <p:spPr>
          <a:xfrm>
            <a:off x="8267700" y="2362200"/>
            <a:ext cx="27432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4 路 GMSL 輸入支援多視角機器視覺與即時事件偵測。</a:t>
            </a:r>
          </a:p>
        </p:txBody>
      </p:sp>
      <p:sp>
        <p:nvSpPr>
          <p:cNvPr id="15" name="圓角矩形 14">
            <a:extLst>
              <a:ext uri="{FF2B5EF4-FFF2-40B4-BE49-F238E27FC236}">
                <a16:creationId xmlns:a16="http://schemas.microsoft.com/office/drawing/2014/main" id="{E11E2A1B-F2C7-424D-8111-5E4571A81038}"/>
              </a:ext>
            </a:extLst>
          </p:cNvPr>
          <p:cNvSpPr>
            <a:spLocks noGrp="1"/>
          </p:cNvSpPr>
          <p:nvPr/>
        </p:nvSpPr>
        <p:spPr>
          <a:xfrm>
            <a:off x="2609850" y="4000500"/>
            <a:ext cx="316230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A0CD69B-FFE7-48F5-990D-E58F32140469}"/>
              </a:ext>
            </a:extLst>
          </p:cNvPr>
          <p:cNvSpPr>
            <a:spLocks noGrp="1"/>
          </p:cNvSpPr>
          <p:nvPr/>
        </p:nvSpPr>
        <p:spPr>
          <a:xfrm>
            <a:off x="2609850" y="4000500"/>
            <a:ext cx="66675" cy="1428750"/>
          </a:xfrm>
          <a:prstGeom prst="rect">
            <a:avLst/>
          </a:prstGeom>
          <a:solidFill>
            <a:srgbClr val="D95C8A"/>
          </a:solidFill>
          <a:ln w="0">
            <a:solidFill>
              <a:srgbClr val="D95C8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6C7A912-A9F1-4C0C-8EFE-D27D000F7A6E}"/>
              </a:ext>
            </a:extLst>
          </p:cNvPr>
          <p:cNvSpPr>
            <a:spLocks noGrp="1"/>
          </p:cNvSpPr>
          <p:nvPr/>
        </p:nvSpPr>
        <p:spPr>
          <a:xfrm>
            <a:off x="2838450" y="4191000"/>
            <a:ext cx="27432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學校實驗套件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2816DE6-EA62-4C8D-B099-DE7E799DD52F}"/>
              </a:ext>
            </a:extLst>
          </p:cNvPr>
          <p:cNvSpPr>
            <a:spLocks noGrp="1"/>
          </p:cNvSpPr>
          <p:nvPr/>
        </p:nvSpPr>
        <p:spPr>
          <a:xfrm>
            <a:off x="2838450" y="4552950"/>
            <a:ext cx="27432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Jetson 生態與 CUDA / TensorRT / JetPack，適合教學專題。</a:t>
            </a:r>
          </a:p>
        </p:txBody>
      </p:sp>
      <p:sp>
        <p:nvSpPr>
          <p:cNvPr id="19" name="圓角矩形 18">
            <a:extLst>
              <a:ext uri="{FF2B5EF4-FFF2-40B4-BE49-F238E27FC236}">
                <a16:creationId xmlns:a16="http://schemas.microsoft.com/office/drawing/2014/main" id="{88D564CB-D121-4DFC-AC55-A8179CE209A7}"/>
              </a:ext>
            </a:extLst>
          </p:cNvPr>
          <p:cNvSpPr>
            <a:spLocks noGrp="1"/>
          </p:cNvSpPr>
          <p:nvPr/>
        </p:nvSpPr>
        <p:spPr>
          <a:xfrm>
            <a:off x="6229350" y="4000500"/>
            <a:ext cx="316230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D9FCF668-F936-411E-A438-C0E89565F180}"/>
              </a:ext>
            </a:extLst>
          </p:cNvPr>
          <p:cNvSpPr>
            <a:spLocks noGrp="1"/>
          </p:cNvSpPr>
          <p:nvPr/>
        </p:nvSpPr>
        <p:spPr>
          <a:xfrm>
            <a:off x="6229350" y="4000500"/>
            <a:ext cx="66675" cy="1428750"/>
          </a:xfrm>
          <a:prstGeom prst="rect">
            <a:avLst/>
          </a:prstGeom>
          <a:solidFill>
            <a:srgbClr val="007E7B"/>
          </a:solidFill>
          <a:ln w="0">
            <a:solidFill>
              <a:srgbClr val="007E7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49E0A59-28FD-4727-BAB3-F06BA02C2FCD}"/>
              </a:ext>
            </a:extLst>
          </p:cNvPr>
          <p:cNvSpPr>
            <a:spLocks noGrp="1"/>
          </p:cNvSpPr>
          <p:nvPr/>
        </p:nvSpPr>
        <p:spPr>
          <a:xfrm>
            <a:off x="6457950" y="4191000"/>
            <a:ext cx="27432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新產品開發驗證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8003A18-3A0F-4BD8-A8CC-DB3DB14B8BDA}"/>
              </a:ext>
            </a:extLst>
          </p:cNvPr>
          <p:cNvSpPr>
            <a:spLocks noGrp="1"/>
          </p:cNvSpPr>
          <p:nvPr/>
        </p:nvSpPr>
        <p:spPr>
          <a:xfrm>
            <a:off x="6457950" y="4552950"/>
            <a:ext cx="27432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快速驗證相機、模型、I/O 與場域流程。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FC127A2-79FF-4826-BD11-258238997291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857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675">
                <a:solidFill>
                  <a:srgbClr val="7B848C"/>
                </a:solidFill>
                <a:latin typeface="PingFang TC"/>
                <a:ea typeface="PingFang TC"/>
                <a:cs typeface="PingFang TC"/>
              </a:defRPr>
            </a:pPr>
            <a:r>
              <a:rPr sz="675">
                <a:solidFill>
                  <a:srgbClr val="7B848C"/>
                </a:solidFill>
                <a:latin typeface="PingFang TC"/>
                <a:ea typeface="PingFang TC"/>
                <a:cs typeface="PingFang TC"/>
              </a:rPr>
              <a:t>Initial applications supplied by Xensor; market mapping based on NVIDIA public pages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5E0334AC-FB5D-468A-BB2A-2A75905F1785}"/>
              </a:ext>
            </a:extLst>
          </p:cNvPr>
          <p:cNvSpPr>
            <a:spLocks noGrp="1"/>
          </p:cNvSpPr>
          <p:nvPr/>
        </p:nvSpPr>
        <p:spPr>
          <a:xfrm>
            <a:off x="11096625" y="6381750"/>
            <a:ext cx="47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7B848C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B848C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415802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5DE46513-B9A9-40B9-B0D8-E5CEE2028950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975" b="1">
                <a:solidFill>
                  <a:srgbClr val="007E7B"/>
                </a:solidFill>
                <a:latin typeface="PingFang TC"/>
                <a:ea typeface="PingFang TC"/>
                <a:cs typeface="PingFang TC"/>
              </a:defRPr>
            </a:pPr>
            <a:r>
              <a:rPr sz="975" b="1">
                <a:solidFill>
                  <a:srgbClr val="007E7B"/>
                </a:solidFill>
                <a:latin typeface="PingFang TC"/>
                <a:ea typeface="PingFang TC"/>
                <a:cs typeface="PingFang TC"/>
              </a:rPr>
              <a:t>CUSTOMER VALUE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C720088-4180-4361-A33E-088447FF8430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8001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550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2550" b="1" dirty="0" err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對客戶的價值：把</a:t>
            </a:r>
            <a:r>
              <a:rPr sz="2550" b="1" dirty="0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 AI </a:t>
            </a:r>
            <a:r>
              <a:rPr sz="2550" b="1" dirty="0" err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相機系統</a:t>
            </a:r>
            <a:r>
              <a:rPr lang="en-US" sz="2550" b="1" dirty="0" err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整合</a:t>
            </a:r>
            <a:r>
              <a:rPr sz="2550" b="1" dirty="0" err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成一台設備</a:t>
            </a:r>
            <a:endParaRPr sz="2550" b="1" dirty="0">
              <a:solidFill>
                <a:srgbClr val="171B1F"/>
              </a:solidFill>
              <a:latin typeface="PingFang TC"/>
              <a:ea typeface="PingFang TC"/>
              <a:cs typeface="PingFang TC"/>
            </a:endParaRPr>
          </a:p>
        </p:txBody>
      </p:sp>
      <p:pic>
        <p:nvPicPr>
          <p:cNvPr id="23" name="圖片 22"/>
          <p:cNvPicPr>
            <a:picLocks noChangeAspect="1"/>
          </p:cNvPicPr>
          <p:nvPr/>
        </p:nvPicPr>
        <p:blipFill>
          <a:blip r:embed="rId3"/>
          <a:srcRect l="17073" r="17073"/>
          <a:stretch>
            <a:fillRect/>
          </a:stretch>
        </p:blipFill>
        <p:spPr>
          <a:xfrm>
            <a:off x="685800" y="1581150"/>
            <a:ext cx="4572000" cy="3905250"/>
          </a:xfrm>
          <a:prstGeom prst="roundRect">
            <a:avLst>
              <a:gd name="adj" fmla="val 1951"/>
            </a:avLst>
          </a:prstGeom>
        </p:spPr>
      </p:pic>
      <p:sp>
        <p:nvSpPr>
          <p:cNvPr id="4" name="圓角矩形 3">
            <a:extLst>
              <a:ext uri="{FF2B5EF4-FFF2-40B4-BE49-F238E27FC236}">
                <a16:creationId xmlns:a16="http://schemas.microsoft.com/office/drawing/2014/main" id="{C60E9EF4-B639-420D-BD6B-AAFDAFFCFD1A}"/>
              </a:ext>
            </a:extLst>
          </p:cNvPr>
          <p:cNvSpPr>
            <a:spLocks noGrp="1"/>
          </p:cNvSpPr>
          <p:nvPr/>
        </p:nvSpPr>
        <p:spPr>
          <a:xfrm>
            <a:off x="685800" y="1581150"/>
            <a:ext cx="4572000" cy="3905250"/>
          </a:xfrm>
          <a:prstGeom prst="roundRect">
            <a:avLst>
              <a:gd name="adj" fmla="val 1951"/>
            </a:avLst>
          </a:prstGeom>
          <a:solidFill>
            <a:srgbClr val="101519">
              <a:alpha val="30000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A096507F-7751-43CD-9EE3-E212755B41BA}"/>
              </a:ext>
            </a:extLst>
          </p:cNvPr>
          <p:cNvSpPr>
            <a:spLocks noGrp="1"/>
          </p:cNvSpPr>
          <p:nvPr/>
        </p:nvSpPr>
        <p:spPr>
          <a:xfrm>
            <a:off x="1638300" y="4686300"/>
            <a:ext cx="2705100" cy="323850"/>
          </a:xfrm>
          <a:prstGeom prst="ellipse">
            <a:avLst/>
          </a:prstGeom>
          <a:solidFill>
            <a:srgbClr val="000000">
              <a:alpha val="32000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26" name="圖片 25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92647" y="1952625"/>
            <a:ext cx="3558307" cy="2781300"/>
          </a:xfrm>
          <a:prstGeom prst="roundRect">
            <a:avLst>
              <a:gd name="adj" fmla="val 2740"/>
            </a:avLst>
          </a:prstGeom>
        </p:spPr>
      </p:pic>
      <p:sp>
        <p:nvSpPr>
          <p:cNvPr id="7" name="圓角矩形 6">
            <a:extLst>
              <a:ext uri="{FF2B5EF4-FFF2-40B4-BE49-F238E27FC236}">
                <a16:creationId xmlns:a16="http://schemas.microsoft.com/office/drawing/2014/main" id="{2FAAC7D0-00BC-4DD5-9640-2091A12A9851}"/>
              </a:ext>
            </a:extLst>
          </p:cNvPr>
          <p:cNvSpPr>
            <a:spLocks noGrp="1"/>
          </p:cNvSpPr>
          <p:nvPr/>
        </p:nvSpPr>
        <p:spPr>
          <a:xfrm>
            <a:off x="5810250" y="1581150"/>
            <a:ext cx="5143500" cy="99060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D6DAFE6-2582-4250-AD38-256F7067520E}"/>
              </a:ext>
            </a:extLst>
          </p:cNvPr>
          <p:cNvSpPr>
            <a:spLocks noGrp="1"/>
          </p:cNvSpPr>
          <p:nvPr/>
        </p:nvSpPr>
        <p:spPr>
          <a:xfrm>
            <a:off x="5810250" y="1581150"/>
            <a:ext cx="66675" cy="990600"/>
          </a:xfrm>
          <a:prstGeom prst="rect">
            <a:avLst/>
          </a:prstGeom>
          <a:solidFill>
            <a:srgbClr val="00A7A5"/>
          </a:solidFill>
          <a:ln w="0">
            <a:solidFill>
              <a:srgbClr val="00A7A5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74D26FA-E1CA-4570-8409-B720A0D014B5}"/>
              </a:ext>
            </a:extLst>
          </p:cNvPr>
          <p:cNvSpPr>
            <a:spLocks noGrp="1"/>
          </p:cNvSpPr>
          <p:nvPr/>
        </p:nvSpPr>
        <p:spPr>
          <a:xfrm>
            <a:off x="6038850" y="1771650"/>
            <a:ext cx="47244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縮短整合時間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0059F8C-5BDB-48C5-849F-A4DB66056822}"/>
              </a:ext>
            </a:extLst>
          </p:cNvPr>
          <p:cNvSpPr>
            <a:spLocks noGrp="1"/>
          </p:cNvSpPr>
          <p:nvPr/>
        </p:nvSpPr>
        <p:spPr>
          <a:xfrm>
            <a:off x="6038850" y="2133600"/>
            <a:ext cx="47244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相機輸入、AI 模組、常用 I/O 已在同一平台上，適合 PoC 到小量產品化。</a:t>
            </a:r>
          </a:p>
        </p:txBody>
      </p:sp>
      <p:sp>
        <p:nvSpPr>
          <p:cNvPr id="11" name="圓角矩形 10">
            <a:extLst>
              <a:ext uri="{FF2B5EF4-FFF2-40B4-BE49-F238E27FC236}">
                <a16:creationId xmlns:a16="http://schemas.microsoft.com/office/drawing/2014/main" id="{15BDD673-BE42-45F8-9C26-9A7EB0EF7480}"/>
              </a:ext>
            </a:extLst>
          </p:cNvPr>
          <p:cNvSpPr>
            <a:spLocks noGrp="1"/>
          </p:cNvSpPr>
          <p:nvPr/>
        </p:nvSpPr>
        <p:spPr>
          <a:xfrm>
            <a:off x="5810250" y="2800350"/>
            <a:ext cx="5143500" cy="99060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CD4B712-C34C-42D0-B445-78A9A4E17FE9}"/>
              </a:ext>
            </a:extLst>
          </p:cNvPr>
          <p:cNvSpPr>
            <a:spLocks noGrp="1"/>
          </p:cNvSpPr>
          <p:nvPr/>
        </p:nvSpPr>
        <p:spPr>
          <a:xfrm>
            <a:off x="5810250" y="2800350"/>
            <a:ext cx="66675" cy="990600"/>
          </a:xfrm>
          <a:prstGeom prst="rect">
            <a:avLst/>
          </a:prstGeom>
          <a:solidFill>
            <a:srgbClr val="76B900"/>
          </a:solidFill>
          <a:ln w="0">
            <a:solidFill>
              <a:srgbClr val="76B900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CEABAF4-36BC-4AB5-B03C-8A6798A21CAE}"/>
              </a:ext>
            </a:extLst>
          </p:cNvPr>
          <p:cNvSpPr>
            <a:spLocks noGrp="1"/>
          </p:cNvSpPr>
          <p:nvPr/>
        </p:nvSpPr>
        <p:spPr>
          <a:xfrm>
            <a:off x="6038850" y="2990850"/>
            <a:ext cx="47244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降低雲端依賴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BE7E6D4-E189-49FB-BA2B-CAD169AF493F}"/>
              </a:ext>
            </a:extLst>
          </p:cNvPr>
          <p:cNvSpPr>
            <a:spLocks noGrp="1"/>
          </p:cNvSpPr>
          <p:nvPr/>
        </p:nvSpPr>
        <p:spPr>
          <a:xfrm>
            <a:off x="6038850" y="3352800"/>
            <a:ext cx="47244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75" dirty="0" err="1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影像資料在現場先推論，只回傳事件、結果或必要片段</a:t>
            </a:r>
            <a:r>
              <a:rPr sz="1275" dirty="0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。</a:t>
            </a:r>
          </a:p>
        </p:txBody>
      </p:sp>
      <p:sp>
        <p:nvSpPr>
          <p:cNvPr id="15" name="圓角矩形 14">
            <a:extLst>
              <a:ext uri="{FF2B5EF4-FFF2-40B4-BE49-F238E27FC236}">
                <a16:creationId xmlns:a16="http://schemas.microsoft.com/office/drawing/2014/main" id="{87884135-73C0-4E83-92C1-94B2C759B022}"/>
              </a:ext>
            </a:extLst>
          </p:cNvPr>
          <p:cNvSpPr>
            <a:spLocks noGrp="1"/>
          </p:cNvSpPr>
          <p:nvPr/>
        </p:nvSpPr>
        <p:spPr>
          <a:xfrm>
            <a:off x="5810250" y="4019550"/>
            <a:ext cx="5143500" cy="99060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05F7BF8-1BAE-4E30-8B29-885A5C93AFA4}"/>
              </a:ext>
            </a:extLst>
          </p:cNvPr>
          <p:cNvSpPr>
            <a:spLocks noGrp="1"/>
          </p:cNvSpPr>
          <p:nvPr/>
        </p:nvSpPr>
        <p:spPr>
          <a:xfrm>
            <a:off x="5810250" y="4019550"/>
            <a:ext cx="66675" cy="990600"/>
          </a:xfrm>
          <a:prstGeom prst="rect">
            <a:avLst/>
          </a:prstGeom>
          <a:solidFill>
            <a:srgbClr val="D9822B"/>
          </a:solidFill>
          <a:ln w="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F14B460-0642-4F1D-BA6F-4C5B73BF9825}"/>
              </a:ext>
            </a:extLst>
          </p:cNvPr>
          <p:cNvSpPr>
            <a:spLocks noGrp="1"/>
          </p:cNvSpPr>
          <p:nvPr/>
        </p:nvSpPr>
        <p:spPr>
          <a:xfrm>
            <a:off x="6038850" y="4210050"/>
            <a:ext cx="47244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保留產品級擴充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A2D3CA7-71C2-49B8-9AE8-4E11E1A5D37C}"/>
              </a:ext>
            </a:extLst>
          </p:cNvPr>
          <p:cNvSpPr>
            <a:spLocks noGrp="1"/>
          </p:cNvSpPr>
          <p:nvPr/>
        </p:nvSpPr>
        <p:spPr>
          <a:xfrm>
            <a:off x="6038850" y="4572000"/>
            <a:ext cx="47244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75" dirty="0" err="1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從</a:t>
            </a:r>
            <a:r>
              <a:rPr sz="1275" dirty="0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 Orin Nano </a:t>
            </a:r>
            <a:r>
              <a:rPr sz="1275" dirty="0" err="1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起步，再依應用需求升級到</a:t>
            </a:r>
            <a:r>
              <a:rPr sz="1275" dirty="0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 Orin NX 8GB/16GB。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C115A95-45C4-4A72-BFF7-C9CDB4B96A16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857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675">
                <a:solidFill>
                  <a:srgbClr val="7B848C"/>
                </a:solidFill>
                <a:latin typeface="PingFang TC"/>
                <a:ea typeface="PingFang TC"/>
                <a:cs typeface="PingFang TC"/>
              </a:defRPr>
            </a:pPr>
            <a:r>
              <a:rPr sz="675">
                <a:solidFill>
                  <a:srgbClr val="7B848C"/>
                </a:solidFill>
                <a:latin typeface="PingFang TC"/>
                <a:ea typeface="PingFang TC"/>
                <a:cs typeface="PingFang TC"/>
              </a:rPr>
              <a:t>User supplied product material; NVIDIA public product information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3C939AD-102E-4033-B225-DDF5E195ABD0}"/>
              </a:ext>
            </a:extLst>
          </p:cNvPr>
          <p:cNvSpPr>
            <a:spLocks noGrp="1"/>
          </p:cNvSpPr>
          <p:nvPr/>
        </p:nvSpPr>
        <p:spPr>
          <a:xfrm>
            <a:off x="11096625" y="6381750"/>
            <a:ext cx="47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7B848C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B848C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797761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5EDE1EE8-F37B-40F2-BE21-47B8980DAFB2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975" b="1">
                <a:solidFill>
                  <a:srgbClr val="007E7B"/>
                </a:solidFill>
                <a:latin typeface="PingFang TC"/>
                <a:ea typeface="PingFang TC"/>
                <a:cs typeface="PingFang TC"/>
              </a:defRPr>
            </a:pPr>
            <a:r>
              <a:rPr sz="975" b="1">
                <a:solidFill>
                  <a:srgbClr val="007E7B"/>
                </a:solidFill>
                <a:latin typeface="PingFang TC"/>
                <a:ea typeface="PingFang TC"/>
                <a:cs typeface="PingFang TC"/>
              </a:rPr>
              <a:t>SPECIFICATION SUMMARY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F9F8249-0434-480A-A164-829F1E961750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8001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550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2550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XAI-NA8-GMSL 規格摘要</a:t>
            </a:r>
          </a:p>
        </p:txBody>
      </p:sp>
      <p:graphicFrame>
        <p:nvGraphicFramePr>
          <p:cNvPr id="9" name="表格 8"/>
          <p:cNvGraphicFramePr/>
          <p:nvPr>
            <p:extLst>
              <p:ext uri="{D42A27DB-BD31-4B8C-83A1-F6EECF244321}">
                <p14:modId xmlns:p14="http://schemas.microsoft.com/office/powerpoint/2010/main" val="329877428"/>
              </p:ext>
            </p:extLst>
          </p:nvPr>
        </p:nvGraphicFramePr>
        <p:xfrm>
          <a:off x="933450" y="1504950"/>
          <a:ext cx="10325100" cy="4095752"/>
        </p:xfrm>
        <a:graphic>
          <a:graphicData uri="http://schemas.openxmlformats.org/drawingml/2006/table">
            <a:tbl>
              <a:tblPr firstRow="1" bandRow="1"/>
              <a:tblGrid>
                <a:gridCol w="2333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1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1969">
                <a:tc>
                  <a:txBody>
                    <a:bodyPr/>
                    <a:lstStyle/>
                    <a:p>
                      <a:r>
                        <a:rPr sz="1800" b="1" dirty="0">
                          <a:solidFill>
                            <a:srgbClr val="F7F8F5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Item</a:t>
                      </a:r>
                    </a:p>
                  </a:txBody>
                  <a:tcPr>
                    <a:solidFill>
                      <a:srgbClr val="171B1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 dirty="0">
                          <a:solidFill>
                            <a:srgbClr val="F7F8F5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Specification</a:t>
                      </a:r>
                    </a:p>
                  </a:txBody>
                  <a:tcPr>
                    <a:solidFill>
                      <a:srgbClr val="171B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969">
                <a:tc>
                  <a:txBody>
                    <a:bodyPr/>
                    <a:lstStyle/>
                    <a:p>
                      <a:r>
                        <a:rPr sz="1400" b="1" dirty="0">
                          <a:solidFill>
                            <a:srgbClr val="007E7B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AI Module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2F36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NVIDIA Jetson Orin Nano 8GB, support Super Mode, up to 67 TOPS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969">
                <a:tc>
                  <a:txBody>
                    <a:bodyPr/>
                    <a:lstStyle/>
                    <a:p>
                      <a:r>
                        <a:rPr sz="1400" b="1" dirty="0">
                          <a:solidFill>
                            <a:srgbClr val="007E7B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Upgrade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2F36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NVIDIA Jetson Orin NX 8GB / 16GB option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1969">
                <a:tc>
                  <a:txBody>
                    <a:bodyPr/>
                    <a:lstStyle/>
                    <a:p>
                      <a:r>
                        <a:rPr sz="1400" b="1" dirty="0">
                          <a:solidFill>
                            <a:srgbClr val="007E7B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Camera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rgbClr val="2F36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GMSL x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1969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007E7B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USB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rgbClr val="2F36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USB 3.2 x 4; 2 native Gen2 10Gbps, 2 via hub sharing 10Gbps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1969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007E7B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Network / Display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rgbClr val="2F36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GbE LAN x 1, HDMI x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1969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007E7B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Control I/O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rgbClr val="2F36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CAN FD x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1969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007E7B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rgbClr val="2F36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DC 12-24V input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592325DD-42BF-430F-8A17-5EE4E946D8E7}"/>
              </a:ext>
            </a:extLst>
          </p:cNvPr>
          <p:cNvSpPr>
            <a:spLocks noGrp="1"/>
          </p:cNvSpPr>
          <p:nvPr/>
        </p:nvSpPr>
        <p:spPr>
          <a:xfrm>
            <a:off x="990600" y="5867400"/>
            <a:ext cx="952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975">
                <a:solidFill>
                  <a:srgbClr val="677078"/>
                </a:solidFill>
                <a:latin typeface="PingFang TC"/>
                <a:ea typeface="PingFang TC"/>
                <a:cs typeface="PingFang TC"/>
              </a:defRPr>
            </a:pPr>
            <a:r>
              <a:rPr sz="975">
                <a:solidFill>
                  <a:srgbClr val="677078"/>
                </a:solidFill>
                <a:latin typeface="PingFang TC"/>
                <a:ea typeface="PingFang TC"/>
                <a:cs typeface="PingFang TC"/>
              </a:rPr>
              <a:t>註：GMSL 細節、相機相容性、機構尺寸、溫度與認證條件建議在正式 datasheet 補齊。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33DE2EF-1F82-4E24-A76A-4F0D79D8C9CC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857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675">
                <a:solidFill>
                  <a:srgbClr val="7B848C"/>
                </a:solidFill>
                <a:latin typeface="PingFang TC"/>
                <a:ea typeface="PingFang TC"/>
                <a:cs typeface="PingFang TC"/>
              </a:defRPr>
            </a:pPr>
            <a:r>
              <a:rPr sz="675">
                <a:solidFill>
                  <a:srgbClr val="7B848C"/>
                </a:solidFill>
                <a:latin typeface="PingFang TC"/>
                <a:ea typeface="PingFang TC"/>
                <a:cs typeface="PingFang TC"/>
              </a:rPr>
              <a:t>Specifications supplied by Xensor and NVIDIA datasheets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9245CAE-82FE-4C4B-BF96-EC5478734141}"/>
              </a:ext>
            </a:extLst>
          </p:cNvPr>
          <p:cNvSpPr>
            <a:spLocks noGrp="1"/>
          </p:cNvSpPr>
          <p:nvPr/>
        </p:nvSpPr>
        <p:spPr>
          <a:xfrm>
            <a:off x="11096625" y="6381750"/>
            <a:ext cx="47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7B848C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B848C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64366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B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FBB3655D-B7AE-4F80-92DC-B69AA55F0516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975" b="1">
                <a:solidFill>
                  <a:srgbClr val="BDEFEA"/>
                </a:solidFill>
                <a:latin typeface="PingFang TC"/>
                <a:ea typeface="PingFang TC"/>
                <a:cs typeface="PingFang TC"/>
              </a:defRPr>
            </a:pPr>
            <a:r>
              <a:rPr sz="975" b="1">
                <a:solidFill>
                  <a:srgbClr val="BDEFEA"/>
                </a:solidFill>
                <a:latin typeface="PingFang TC"/>
                <a:ea typeface="PingFang TC"/>
                <a:cs typeface="PingFang TC"/>
              </a:rPr>
              <a:t>SOURCES AND VALIDATION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EC00736-2395-446A-81E0-F666839768AF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8001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550" b="1">
                <a:solidFill>
                  <a:srgbClr val="F7F8F5"/>
                </a:solidFill>
                <a:latin typeface="PingFang TC"/>
                <a:ea typeface="PingFang TC"/>
                <a:cs typeface="PingFang TC"/>
              </a:defRPr>
            </a:pPr>
            <a:r>
              <a:rPr sz="2550" b="1">
                <a:solidFill>
                  <a:srgbClr val="F7F8F5"/>
                </a:solidFill>
                <a:latin typeface="PingFang TC"/>
                <a:ea typeface="PingFang TC"/>
                <a:cs typeface="PingFang TC"/>
              </a:rPr>
              <a:t>資料來源與待確認項目</a:t>
            </a:r>
          </a:p>
        </p:txBody>
      </p:sp>
      <p:sp>
        <p:nvSpPr>
          <p:cNvPr id="3" name="圓角矩形 2">
            <a:extLst>
              <a:ext uri="{FF2B5EF4-FFF2-40B4-BE49-F238E27FC236}">
                <a16:creationId xmlns:a16="http://schemas.microsoft.com/office/drawing/2014/main" id="{1A7BC2BA-03DE-4A62-A9B3-54A30AC0CCDC}"/>
              </a:ext>
            </a:extLst>
          </p:cNvPr>
          <p:cNvSpPr>
            <a:spLocks noGrp="1"/>
          </p:cNvSpPr>
          <p:nvPr/>
        </p:nvSpPr>
        <p:spPr>
          <a:xfrm>
            <a:off x="781050" y="1600200"/>
            <a:ext cx="495300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07BD733-2C8F-4160-83B2-60D80E8DB0C8}"/>
              </a:ext>
            </a:extLst>
          </p:cNvPr>
          <p:cNvSpPr>
            <a:spLocks noGrp="1"/>
          </p:cNvSpPr>
          <p:nvPr/>
        </p:nvSpPr>
        <p:spPr>
          <a:xfrm>
            <a:off x="781050" y="1600200"/>
            <a:ext cx="66675" cy="1428750"/>
          </a:xfrm>
          <a:prstGeom prst="rect">
            <a:avLst/>
          </a:prstGeom>
          <a:solidFill>
            <a:srgbClr val="00A7A5"/>
          </a:solidFill>
          <a:ln w="0">
            <a:solidFill>
              <a:srgbClr val="00A7A5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637677E-3C9B-4DE8-9F16-B829B7D1BC8E}"/>
              </a:ext>
            </a:extLst>
          </p:cNvPr>
          <p:cNvSpPr>
            <a:spLocks noGrp="1"/>
          </p:cNvSpPr>
          <p:nvPr/>
        </p:nvSpPr>
        <p:spPr>
          <a:xfrm>
            <a:off x="1009650" y="1790700"/>
            <a:ext cx="45339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使用資料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E804DA1-5127-4C94-A56D-F7AD9D1EBA0F}"/>
              </a:ext>
            </a:extLst>
          </p:cNvPr>
          <p:cNvSpPr>
            <a:spLocks noGrp="1"/>
          </p:cNvSpPr>
          <p:nvPr/>
        </p:nvSpPr>
        <p:spPr>
          <a:xfrm>
            <a:off x="1009650" y="2152650"/>
            <a:ext cx="45339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產品規格 Word、6 張實機照片、Jetson Orin NX data sheet、Jetson Orin Nano Super Developer Kit datasheet。</a:t>
            </a:r>
          </a:p>
        </p:txBody>
      </p:sp>
      <p:sp>
        <p:nvSpPr>
          <p:cNvPr id="7" name="圓角矩形 6">
            <a:extLst>
              <a:ext uri="{FF2B5EF4-FFF2-40B4-BE49-F238E27FC236}">
                <a16:creationId xmlns:a16="http://schemas.microsoft.com/office/drawing/2014/main" id="{8DE7BF8B-EA1A-4608-8E7B-598801578F91}"/>
              </a:ext>
            </a:extLst>
          </p:cNvPr>
          <p:cNvSpPr>
            <a:spLocks noGrp="1"/>
          </p:cNvSpPr>
          <p:nvPr/>
        </p:nvSpPr>
        <p:spPr>
          <a:xfrm>
            <a:off x="6457950" y="1600200"/>
            <a:ext cx="495300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443CCED-9DFB-47C1-B567-294FE0BEEF48}"/>
              </a:ext>
            </a:extLst>
          </p:cNvPr>
          <p:cNvSpPr>
            <a:spLocks noGrp="1"/>
          </p:cNvSpPr>
          <p:nvPr/>
        </p:nvSpPr>
        <p:spPr>
          <a:xfrm>
            <a:off x="6457950" y="1600200"/>
            <a:ext cx="66675" cy="1428750"/>
          </a:xfrm>
          <a:prstGeom prst="rect">
            <a:avLst/>
          </a:prstGeom>
          <a:solidFill>
            <a:srgbClr val="76B900"/>
          </a:solidFill>
          <a:ln w="0">
            <a:solidFill>
              <a:srgbClr val="76B900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506AB4A-F78E-459B-8CC0-EB0C77B61986}"/>
              </a:ext>
            </a:extLst>
          </p:cNvPr>
          <p:cNvSpPr>
            <a:spLocks noGrp="1"/>
          </p:cNvSpPr>
          <p:nvPr/>
        </p:nvSpPr>
        <p:spPr>
          <a:xfrm>
            <a:off x="6686550" y="1790700"/>
            <a:ext cx="45339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外部市場資料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0B2E41E-7129-46C7-B3B3-1B51673F98BE}"/>
              </a:ext>
            </a:extLst>
          </p:cNvPr>
          <p:cNvSpPr>
            <a:spLocks noGrp="1"/>
          </p:cNvSpPr>
          <p:nvPr/>
        </p:nvSpPr>
        <p:spPr>
          <a:xfrm>
            <a:off x="6686550" y="2152650"/>
            <a:ext cx="45339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NVIDIA Jetson Orin 與 Orin Nano Super 官方頁面，用於應用市場與 Orin 家族定位。</a:t>
            </a:r>
          </a:p>
        </p:txBody>
      </p:sp>
      <p:sp>
        <p:nvSpPr>
          <p:cNvPr id="11" name="圓角矩形 10">
            <a:extLst>
              <a:ext uri="{FF2B5EF4-FFF2-40B4-BE49-F238E27FC236}">
                <a16:creationId xmlns:a16="http://schemas.microsoft.com/office/drawing/2014/main" id="{0DAC2C6A-267E-4294-AB0E-894D3AA01D14}"/>
              </a:ext>
            </a:extLst>
          </p:cNvPr>
          <p:cNvSpPr>
            <a:spLocks noGrp="1"/>
          </p:cNvSpPr>
          <p:nvPr/>
        </p:nvSpPr>
        <p:spPr>
          <a:xfrm>
            <a:off x="781050" y="3638550"/>
            <a:ext cx="495300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6EC2894-9C67-4F6F-B5C3-F220149880FB}"/>
              </a:ext>
            </a:extLst>
          </p:cNvPr>
          <p:cNvSpPr>
            <a:spLocks noGrp="1"/>
          </p:cNvSpPr>
          <p:nvPr/>
        </p:nvSpPr>
        <p:spPr>
          <a:xfrm>
            <a:off x="781050" y="3638550"/>
            <a:ext cx="66675" cy="1428750"/>
          </a:xfrm>
          <a:prstGeom prst="rect">
            <a:avLst/>
          </a:prstGeom>
          <a:solidFill>
            <a:srgbClr val="D9822B"/>
          </a:solidFill>
          <a:ln w="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FE0C7B9-15FC-4448-BCB3-D8A4E77693E2}"/>
              </a:ext>
            </a:extLst>
          </p:cNvPr>
          <p:cNvSpPr>
            <a:spLocks noGrp="1"/>
          </p:cNvSpPr>
          <p:nvPr/>
        </p:nvSpPr>
        <p:spPr>
          <a:xfrm>
            <a:off x="1009650" y="3829050"/>
            <a:ext cx="45339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建議補齊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FE2F293-30C3-4F06-92BF-1DAC4CAD9984}"/>
              </a:ext>
            </a:extLst>
          </p:cNvPr>
          <p:cNvSpPr>
            <a:spLocks noGrp="1"/>
          </p:cNvSpPr>
          <p:nvPr/>
        </p:nvSpPr>
        <p:spPr>
          <a:xfrm>
            <a:off x="1009650" y="4191000"/>
            <a:ext cx="45339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正式 datasheet 可加入尺寸、重量、工作溫度、相機規格、GMSL serializer/deserializer、OS/JetPack 版本與認證狀態。</a:t>
            </a:r>
          </a:p>
        </p:txBody>
      </p:sp>
      <p:sp>
        <p:nvSpPr>
          <p:cNvPr id="15" name="圓角矩形 14">
            <a:extLst>
              <a:ext uri="{FF2B5EF4-FFF2-40B4-BE49-F238E27FC236}">
                <a16:creationId xmlns:a16="http://schemas.microsoft.com/office/drawing/2014/main" id="{785CCD80-A96D-41DF-A36F-9516E82AB56D}"/>
              </a:ext>
            </a:extLst>
          </p:cNvPr>
          <p:cNvSpPr>
            <a:spLocks noGrp="1"/>
          </p:cNvSpPr>
          <p:nvPr/>
        </p:nvSpPr>
        <p:spPr>
          <a:xfrm>
            <a:off x="6457950" y="3638550"/>
            <a:ext cx="495300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D8DED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72754C6-322E-44C5-9EBB-DD1DCE5BBA5C}"/>
              </a:ext>
            </a:extLst>
          </p:cNvPr>
          <p:cNvSpPr>
            <a:spLocks noGrp="1"/>
          </p:cNvSpPr>
          <p:nvPr/>
        </p:nvSpPr>
        <p:spPr>
          <a:xfrm>
            <a:off x="6457950" y="3638550"/>
            <a:ext cx="66675" cy="1428750"/>
          </a:xfrm>
          <a:prstGeom prst="rect">
            <a:avLst/>
          </a:prstGeom>
          <a:solidFill>
            <a:srgbClr val="D95C8A"/>
          </a:solidFill>
          <a:ln w="0">
            <a:solidFill>
              <a:srgbClr val="D95C8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A609387-858A-4D01-AD3D-DF97A6E20F55}"/>
              </a:ext>
            </a:extLst>
          </p:cNvPr>
          <p:cNvSpPr>
            <a:spLocks noGrp="1"/>
          </p:cNvSpPr>
          <p:nvPr/>
        </p:nvSpPr>
        <p:spPr>
          <a:xfrm>
            <a:off x="6686550" y="3829050"/>
            <a:ext cx="45339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171B1F"/>
                </a:solidFill>
                <a:latin typeface="PingFang TC"/>
                <a:ea typeface="PingFang TC"/>
                <a:cs typeface="PingFang TC"/>
              </a:rPr>
              <a:t>銷售口徑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8D7FDF0-1451-4948-A102-DE039145E42C}"/>
              </a:ext>
            </a:extLst>
          </p:cNvPr>
          <p:cNvSpPr>
            <a:spLocks noGrp="1"/>
          </p:cNvSpPr>
          <p:nvPr/>
        </p:nvSpPr>
        <p:spPr>
          <a:xfrm>
            <a:off x="6686550" y="4191000"/>
            <a:ext cx="45339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defRPr>
            </a:pPr>
            <a:r>
              <a:rPr sz="1275">
                <a:solidFill>
                  <a:srgbClr val="2F363D"/>
                </a:solidFill>
                <a:latin typeface="PingFang TC"/>
                <a:ea typeface="PingFang TC"/>
                <a:cs typeface="PingFang TC"/>
              </a:rPr>
              <a:t>建議先鎖定 AGV/AMR、多鏡頭 AI vision、研發驗證與教育實驗，再依客戶場景補強相機與軟體方案。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B2B3251-4FC0-4788-807D-C38FD6C78C87}"/>
              </a:ext>
            </a:extLst>
          </p:cNvPr>
          <p:cNvSpPr>
            <a:spLocks noGrp="1"/>
          </p:cNvSpPr>
          <p:nvPr/>
        </p:nvSpPr>
        <p:spPr>
          <a:xfrm>
            <a:off x="819150" y="5905500"/>
            <a:ext cx="10096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900">
                <a:solidFill>
                  <a:srgbClr val="B9C4C4"/>
                </a:solidFill>
                <a:latin typeface="PingFang TC"/>
                <a:ea typeface="PingFang TC"/>
                <a:cs typeface="PingFang TC"/>
              </a:defRPr>
            </a:pPr>
            <a:r>
              <a:rPr sz="900">
                <a:solidFill>
                  <a:srgbClr val="B9C4C4"/>
                </a:solidFill>
                <a:latin typeface="PingFang TC"/>
                <a:ea typeface="PingFang TC"/>
                <a:cs typeface="PingFang TC"/>
              </a:rPr>
              <a:t>External URLs: nvidia.com Jetson Orin; nvidia.com Jetson Orin Nano Super Developer Kit. Accessed 2026-06-18.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71FABE7-AF73-41D8-90BD-8559B353754B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857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675">
                <a:solidFill>
                  <a:srgbClr val="7B848C"/>
                </a:solidFill>
                <a:latin typeface="PingFang TC"/>
                <a:ea typeface="PingFang TC"/>
                <a:cs typeface="PingFang TC"/>
              </a:defRPr>
            </a:pPr>
            <a:r>
              <a:rPr sz="675">
                <a:solidFill>
                  <a:srgbClr val="7B848C"/>
                </a:solidFill>
                <a:latin typeface="PingFang TC"/>
                <a:ea typeface="PingFang TC"/>
                <a:cs typeface="PingFang TC"/>
              </a:rPr>
              <a:t>Traceability recorded in source-notes.txt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81ED6BC-2D85-4E62-8543-EC504B78763B}"/>
              </a:ext>
            </a:extLst>
          </p:cNvPr>
          <p:cNvSpPr>
            <a:spLocks noGrp="1"/>
          </p:cNvSpPr>
          <p:nvPr/>
        </p:nvSpPr>
        <p:spPr>
          <a:xfrm>
            <a:off x="11096625" y="6381750"/>
            <a:ext cx="47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7B848C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B848C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65510683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777</Words>
  <Application>Microsoft Macintosh PowerPoint</Application>
  <DocSecurity>0</DocSecurity>
  <PresentationFormat>寬螢幕</PresentationFormat>
  <Paragraphs>167</Paragraphs>
  <Slides>11</Slides>
  <Notes>11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5" baseType="lpstr">
      <vt:lpstr>PingFang TC</vt:lpstr>
      <vt:lpstr>Aptos</vt:lpstr>
      <vt:lpstr>Calibri</vt:lpstr>
      <vt:lpstr>ChatGPT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Ted Chang</cp:lastModifiedBy>
  <cp:revision>4</cp:revision>
  <dcterms:created xsi:type="dcterms:W3CDTF">2026-06-18T12:39:29Z</dcterms:created>
  <dcterms:modified xsi:type="dcterms:W3CDTF">2026-06-18T13:16:19Z</dcterms:modified>
</cp:coreProperties>
</file>