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19"/>
  </p:normalViewPr>
  <p:slideViewPr>
    <p:cSldViewPr snapToGrid="0">
      <p:cViewPr varScale="1">
        <p:scale>
          <a:sx n="98" d="100"/>
          <a:sy n="98" d="100"/>
        </p:scale>
        <p:origin x="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578A8926-C3A2-41AE-B4AD-53D572A3C52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4D0918B-822F-45AA-8B24-C9E1D59CDB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590A5D3-A263-46E0-BBDB-55372620030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476875" cy="6858000"/>
          </a:xfrm>
          <a:prstGeom prst="rect">
            <a:avLst/>
          </a:prstGeom>
          <a:solidFill>
            <a:srgbClr val="303644"/>
          </a:solidFill>
          <a:ln w="0">
            <a:solidFill>
              <a:srgbClr val="30364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AA9721C-6D53-4F84-92E8-3503711AE646}"/>
              </a:ext>
            </a:extLst>
          </p:cNvPr>
          <p:cNvSpPr>
            <a:spLocks noGrp="1"/>
          </p:cNvSpPr>
          <p:nvPr/>
        </p:nvSpPr>
        <p:spPr>
          <a:xfrm>
            <a:off x="5219700" y="0"/>
            <a:ext cx="342900" cy="6858000"/>
          </a:xfrm>
          <a:prstGeom prst="rect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22" name="圖片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572500" y="405072"/>
            <a:ext cx="2476500" cy="50430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FA7DF3FF-2238-440D-97A7-66C904DEE8A8}"/>
              </a:ext>
            </a:extLst>
          </p:cNvPr>
          <p:cNvSpPr>
            <a:spLocks noGrp="1"/>
          </p:cNvSpPr>
          <p:nvPr/>
        </p:nvSpPr>
        <p:spPr>
          <a:xfrm>
            <a:off x="590550" y="876300"/>
            <a:ext cx="4476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XAI-AG32-REAL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1E54450-E78D-40BE-AA60-DBC157FB5E2E}"/>
              </a:ext>
            </a:extLst>
          </p:cNvPr>
          <p:cNvSpPr>
            <a:spLocks noGrp="1"/>
          </p:cNvSpPr>
          <p:nvPr/>
        </p:nvSpPr>
        <p:spPr>
          <a:xfrm>
            <a:off x="628650" y="1695450"/>
            <a:ext cx="43338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GMSL 雙眼深度 AI 視覺開發套件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CBCC413-4837-47A2-A38F-A3B14006C8E0}"/>
              </a:ext>
            </a:extLst>
          </p:cNvPr>
          <p:cNvSpPr>
            <a:spLocks noGrp="1"/>
          </p:cNvSpPr>
          <p:nvPr/>
        </p:nvSpPr>
        <p:spPr>
          <a:xfrm>
            <a:off x="628650" y="2400300"/>
            <a:ext cx="409575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E8ECFF"/>
                </a:solidFill>
              </a:defRPr>
            </a:pPr>
            <a:r>
              <a:rPr sz="1500" b="0">
                <a:solidFill>
                  <a:srgbClr val="E8ECFF"/>
                </a:solidFill>
              </a:rPr>
              <a:t>把 RealSense D457 與 Jetson AGX Orin 邊緣運算整合成可快速導入的工業 AI 視覺平台。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AE51871-AA3F-4BC2-BE9A-02273A8876E5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857250" cy="323850"/>
          </a:xfrm>
          <a:prstGeom prst="rect">
            <a:avLst/>
          </a:prstGeom>
          <a:solidFill>
            <a:srgbClr val="118B94"/>
          </a:solidFill>
          <a:ln w="0">
            <a:solidFill>
              <a:srgbClr val="118B9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6E10DA1-DCCC-4FD8-9C82-F595CF935FFD}"/>
              </a:ext>
            </a:extLst>
          </p:cNvPr>
          <p:cNvSpPr>
            <a:spLocks noGrp="1"/>
          </p:cNvSpPr>
          <p:nvPr/>
        </p:nvSpPr>
        <p:spPr>
          <a:xfrm>
            <a:off x="628650" y="3952875"/>
            <a:ext cx="857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IP65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9BC5FC5-3CDA-445F-84B8-730A1E3246C9}"/>
              </a:ext>
            </a:extLst>
          </p:cNvPr>
          <p:cNvSpPr>
            <a:spLocks noGrp="1"/>
          </p:cNvSpPr>
          <p:nvPr/>
        </p:nvSpPr>
        <p:spPr>
          <a:xfrm>
            <a:off x="1619250" y="3886200"/>
            <a:ext cx="1314450" cy="323850"/>
          </a:xfrm>
          <a:prstGeom prst="rect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D03036D-3663-4ED3-B23D-68E73F2C8B9B}"/>
              </a:ext>
            </a:extLst>
          </p:cNvPr>
          <p:cNvSpPr>
            <a:spLocks noGrp="1"/>
          </p:cNvSpPr>
          <p:nvPr/>
        </p:nvSpPr>
        <p:spPr>
          <a:xfrm>
            <a:off x="1619250" y="3952875"/>
            <a:ext cx="13144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GMSL/FAKRA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45E80A6-996D-4C3C-9C91-A7475C58F47E}"/>
              </a:ext>
            </a:extLst>
          </p:cNvPr>
          <p:cNvSpPr>
            <a:spLocks noGrp="1"/>
          </p:cNvSpPr>
          <p:nvPr/>
        </p:nvSpPr>
        <p:spPr>
          <a:xfrm>
            <a:off x="3067050" y="3886200"/>
            <a:ext cx="1562100" cy="323850"/>
          </a:xfrm>
          <a:prstGeom prst="rect">
            <a:avLst/>
          </a:prstGeom>
          <a:solidFill>
            <a:srgbClr val="F28A3C"/>
          </a:solidFill>
          <a:ln w="0">
            <a:solidFill>
              <a:srgbClr val="F28A3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4E9C84E-7CC2-4A69-8C02-A1ACD6DAB489}"/>
              </a:ext>
            </a:extLst>
          </p:cNvPr>
          <p:cNvSpPr>
            <a:spLocks noGrp="1"/>
          </p:cNvSpPr>
          <p:nvPr/>
        </p:nvSpPr>
        <p:spPr>
          <a:xfrm>
            <a:off x="3067050" y="3952875"/>
            <a:ext cx="15621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Jetson AGX Orin</a:t>
            </a:r>
          </a:p>
        </p:txBody>
      </p:sp>
      <p:pic>
        <p:nvPicPr>
          <p:cNvPr id="32" name="圖片 3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596188" y="1314450"/>
            <a:ext cx="2047875" cy="2047875"/>
          </a:xfrm>
          <a:prstGeom prst="rect">
            <a:avLst/>
          </a:prstGeom>
        </p:spPr>
      </p:pic>
      <p:pic>
        <p:nvPicPr>
          <p:cNvPr id="33" name="圖片 32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096000" y="3852121"/>
            <a:ext cx="4857750" cy="2106507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3DD5910B-E051-4908-95D2-0870CBBC9125}"/>
              </a:ext>
            </a:extLst>
          </p:cNvPr>
          <p:cNvSpPr>
            <a:spLocks noGrp="1"/>
          </p:cNvSpPr>
          <p:nvPr/>
        </p:nvSpPr>
        <p:spPr>
          <a:xfrm>
            <a:off x="590550" y="6515100"/>
            <a:ext cx="10572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7A8491"/>
                </a:solidFill>
              </a:defRPr>
            </a:pPr>
            <a:r>
              <a:rPr sz="750" b="0">
                <a:solidFill>
                  <a:srgbClr val="7A8491"/>
                </a:solidFill>
              </a:rPr>
              <a:t>來源：使用者提供資料夾、AVerMedia SenseEdge Development Kit-GMSL Series、RealSense D457 官方資料。</a:t>
            </a:r>
          </a:p>
        </p:txBody>
      </p:sp>
    </p:spTree>
    <p:extLst>
      <p:ext uri="{BB962C8B-B14F-4D97-AF65-F5344CB8AC3E}">
        <p14:creationId xmlns:p14="http://schemas.microsoft.com/office/powerpoint/2010/main" val="1603429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圖片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955711" y="266700"/>
            <a:ext cx="2338728" cy="47625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6AC5BEA6-814E-4439-82B0-0572E9960340}"/>
              </a:ext>
            </a:extLst>
          </p:cNvPr>
          <p:cNvSpPr>
            <a:spLocks noGrp="1"/>
          </p:cNvSpPr>
          <p:nvPr/>
        </p:nvSpPr>
        <p:spPr>
          <a:xfrm>
            <a:off x="590550" y="32385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20BEC7"/>
                </a:solidFill>
              </a:defRPr>
            </a:pPr>
            <a:r>
              <a:rPr sz="900" b="1">
                <a:solidFill>
                  <a:srgbClr val="20BEC7"/>
                </a:solidFill>
              </a:rPr>
              <a:t>XAI-AG32-REAL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10E255E-20BC-4525-98C3-F5AD7ED95C59}"/>
              </a:ext>
            </a:extLst>
          </p:cNvPr>
          <p:cNvSpPr>
            <a:spLocks noGrp="1"/>
          </p:cNvSpPr>
          <p:nvPr/>
        </p:nvSpPr>
        <p:spPr>
          <a:xfrm>
            <a:off x="590550" y="628650"/>
            <a:ext cx="10096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475" b="1">
                <a:solidFill>
                  <a:srgbClr val="252B36"/>
                </a:solidFill>
              </a:defRPr>
            </a:pPr>
            <a:r>
              <a:rPr sz="2475" b="1">
                <a:solidFill>
                  <a:srgbClr val="252B36"/>
                </a:solidFill>
              </a:rPr>
              <a:t>產品定位：把深度感知、AI 推論與工業連接一次整合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02017CA-AEFF-41C7-9B32-0E21CDDD97B1}"/>
              </a:ext>
            </a:extLst>
          </p:cNvPr>
          <p:cNvSpPr>
            <a:spLocks noGrp="1"/>
          </p:cNvSpPr>
          <p:nvPr/>
        </p:nvSpPr>
        <p:spPr>
          <a:xfrm>
            <a:off x="590550" y="1333500"/>
            <a:ext cx="11010900" cy="19050"/>
          </a:xfrm>
          <a:prstGeom prst="rect">
            <a:avLst/>
          </a:prstGeom>
          <a:solidFill>
            <a:srgbClr val="DCE3EA"/>
          </a:solidFill>
          <a:ln w="0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C3B996C-FD3C-40AB-A0D0-2899B720FF55}"/>
              </a:ext>
            </a:extLst>
          </p:cNvPr>
          <p:cNvSpPr>
            <a:spLocks noGrp="1"/>
          </p:cNvSpPr>
          <p:nvPr/>
        </p:nvSpPr>
        <p:spPr>
          <a:xfrm>
            <a:off x="685800" y="1714500"/>
            <a:ext cx="3238500" cy="3429000"/>
          </a:xfrm>
          <a:prstGeom prst="rect">
            <a:avLst/>
          </a:prstGeom>
          <a:solidFill>
            <a:srgbClr val="F4F7F9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3932E99-6A48-4582-B1CC-0ABB8FCD6F8F}"/>
              </a:ext>
            </a:extLst>
          </p:cNvPr>
          <p:cNvSpPr>
            <a:spLocks noGrp="1"/>
          </p:cNvSpPr>
          <p:nvPr/>
        </p:nvSpPr>
        <p:spPr>
          <a:xfrm>
            <a:off x="685800" y="1714500"/>
            <a:ext cx="47625" cy="3429000"/>
          </a:xfrm>
          <a:prstGeom prst="rect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1591995-3698-4390-996E-25DD73ED08CF}"/>
              </a:ext>
            </a:extLst>
          </p:cNvPr>
          <p:cNvSpPr>
            <a:spLocks noGrp="1"/>
          </p:cNvSpPr>
          <p:nvPr/>
        </p:nvSpPr>
        <p:spPr>
          <a:xfrm>
            <a:off x="971550" y="2019300"/>
            <a:ext cx="2667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252B36"/>
                </a:solidFill>
              </a:defRPr>
            </a:pPr>
            <a:r>
              <a:rPr sz="1800" b="1">
                <a:solidFill>
                  <a:srgbClr val="252B36"/>
                </a:solidFill>
              </a:rPr>
              <a:t>客戶痛點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B94AE80-5DC4-4A69-9F1B-2D92531C054B}"/>
              </a:ext>
            </a:extLst>
          </p:cNvPr>
          <p:cNvSpPr>
            <a:spLocks noGrp="1"/>
          </p:cNvSpPr>
          <p:nvPr/>
        </p:nvSpPr>
        <p:spPr>
          <a:xfrm>
            <a:off x="971550" y="2647950"/>
            <a:ext cx="26670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697386"/>
                </a:solidFill>
              </a:defRPr>
            </a:pPr>
            <a:r>
              <a:rPr sz="1500" b="0">
                <a:solidFill>
                  <a:srgbClr val="697386"/>
                </a:solidFill>
              </a:rPr>
              <a:t>相機、GMSL、Jetson、SDK、驅動分開整合，導入時間長且除錯成本高。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C89B3C6-6B49-49FE-B41F-7F7C0D44D4A9}"/>
              </a:ext>
            </a:extLst>
          </p:cNvPr>
          <p:cNvSpPr>
            <a:spLocks noGrp="1"/>
          </p:cNvSpPr>
          <p:nvPr/>
        </p:nvSpPr>
        <p:spPr>
          <a:xfrm>
            <a:off x="4362450" y="1714500"/>
            <a:ext cx="3238500" cy="3429000"/>
          </a:xfrm>
          <a:prstGeom prst="rect">
            <a:avLst/>
          </a:prstGeom>
          <a:solidFill>
            <a:srgbClr val="E9F4F5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643D1A9-492B-47C5-9B26-620A900BD703}"/>
              </a:ext>
            </a:extLst>
          </p:cNvPr>
          <p:cNvSpPr>
            <a:spLocks noGrp="1"/>
          </p:cNvSpPr>
          <p:nvPr/>
        </p:nvSpPr>
        <p:spPr>
          <a:xfrm>
            <a:off x="4362450" y="1714500"/>
            <a:ext cx="47625" cy="3429000"/>
          </a:xfrm>
          <a:prstGeom prst="rect">
            <a:avLst/>
          </a:prstGeom>
          <a:solidFill>
            <a:srgbClr val="118B94"/>
          </a:solidFill>
          <a:ln w="0">
            <a:solidFill>
              <a:srgbClr val="118B9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FE1185A-F6CB-4B47-A5D7-217E88F2654C}"/>
              </a:ext>
            </a:extLst>
          </p:cNvPr>
          <p:cNvSpPr>
            <a:spLocks noGrp="1"/>
          </p:cNvSpPr>
          <p:nvPr/>
        </p:nvSpPr>
        <p:spPr>
          <a:xfrm>
            <a:off x="4648200" y="2019300"/>
            <a:ext cx="2667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303644"/>
                </a:solidFill>
              </a:defRPr>
            </a:pPr>
            <a:r>
              <a:rPr sz="1800" b="1">
                <a:solidFill>
                  <a:srgbClr val="303644"/>
                </a:solidFill>
              </a:rPr>
              <a:t>產品解法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3AF7DBB-02F3-4943-9B43-46195E663FBE}"/>
              </a:ext>
            </a:extLst>
          </p:cNvPr>
          <p:cNvSpPr>
            <a:spLocks noGrp="1"/>
          </p:cNvSpPr>
          <p:nvPr/>
        </p:nvSpPr>
        <p:spPr>
          <a:xfrm>
            <a:off x="4648200" y="2647950"/>
            <a:ext cx="26670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697386"/>
                </a:solidFill>
              </a:defRPr>
            </a:pPr>
            <a:r>
              <a:rPr sz="1500" b="0">
                <a:solidFill>
                  <a:srgbClr val="697386"/>
                </a:solidFill>
              </a:rPr>
              <a:t>以單一套件提供 D457 深度相機、GMSL deserializer、Jetson AGX Orin carrier 與預載軟體。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0C7DC23-090F-411F-8256-09EF80D57855}"/>
              </a:ext>
            </a:extLst>
          </p:cNvPr>
          <p:cNvSpPr>
            <a:spLocks noGrp="1"/>
          </p:cNvSpPr>
          <p:nvPr/>
        </p:nvSpPr>
        <p:spPr>
          <a:xfrm>
            <a:off x="8039100" y="1714500"/>
            <a:ext cx="3238500" cy="3429000"/>
          </a:xfrm>
          <a:prstGeom prst="rect">
            <a:avLst/>
          </a:prstGeom>
          <a:solidFill>
            <a:srgbClr val="F4F7F9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A94D0DF-86D6-4283-9BCE-6889B1668D83}"/>
              </a:ext>
            </a:extLst>
          </p:cNvPr>
          <p:cNvSpPr>
            <a:spLocks noGrp="1"/>
          </p:cNvSpPr>
          <p:nvPr/>
        </p:nvSpPr>
        <p:spPr>
          <a:xfrm>
            <a:off x="8039100" y="1714500"/>
            <a:ext cx="47625" cy="3429000"/>
          </a:xfrm>
          <a:prstGeom prst="rect">
            <a:avLst/>
          </a:prstGeom>
          <a:solidFill>
            <a:srgbClr val="F28A3C"/>
          </a:solidFill>
          <a:ln w="0">
            <a:solidFill>
              <a:srgbClr val="F28A3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036E019-BE0C-4573-A523-602BA8A38B25}"/>
              </a:ext>
            </a:extLst>
          </p:cNvPr>
          <p:cNvSpPr>
            <a:spLocks noGrp="1"/>
          </p:cNvSpPr>
          <p:nvPr/>
        </p:nvSpPr>
        <p:spPr>
          <a:xfrm>
            <a:off x="8324850" y="2019300"/>
            <a:ext cx="2667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252B36"/>
                </a:solidFill>
              </a:defRPr>
            </a:pPr>
            <a:r>
              <a:rPr sz="1800" b="1">
                <a:solidFill>
                  <a:srgbClr val="252B36"/>
                </a:solidFill>
              </a:rPr>
              <a:t>銷售切角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4223CA9-780A-43A3-B936-3D063405BE08}"/>
              </a:ext>
            </a:extLst>
          </p:cNvPr>
          <p:cNvSpPr>
            <a:spLocks noGrp="1"/>
          </p:cNvSpPr>
          <p:nvPr/>
        </p:nvSpPr>
        <p:spPr>
          <a:xfrm>
            <a:off x="8324850" y="2647950"/>
            <a:ext cx="26670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697386"/>
                </a:solidFill>
              </a:defRPr>
            </a:pPr>
            <a:r>
              <a:rPr sz="1500" b="0">
                <a:solidFill>
                  <a:srgbClr val="697386"/>
                </a:solidFill>
              </a:rPr>
              <a:t>不是賣單一相機，而是賣可快速驗證 AMR、工業車、機器視覺與倉儲 AI 的 edge vision kit。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2726B75-4AC2-4069-A3C5-7F776AFCB89D}"/>
              </a:ext>
            </a:extLst>
          </p:cNvPr>
          <p:cNvSpPr>
            <a:spLocks noGrp="1"/>
          </p:cNvSpPr>
          <p:nvPr/>
        </p:nvSpPr>
        <p:spPr>
          <a:xfrm>
            <a:off x="819150" y="565785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303644"/>
                </a:solidFill>
              </a:defRPr>
            </a:pPr>
            <a:r>
              <a:rPr sz="1350" b="1">
                <a:solidFill>
                  <a:srgbClr val="303644"/>
                </a:solidFill>
              </a:rPr>
              <a:t>建議主張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6A87DFE-A03E-4EA8-8040-5F203447EACB}"/>
              </a:ext>
            </a:extLst>
          </p:cNvPr>
          <p:cNvSpPr>
            <a:spLocks noGrp="1"/>
          </p:cNvSpPr>
          <p:nvPr/>
        </p:nvSpPr>
        <p:spPr>
          <a:xfrm>
            <a:off x="2076450" y="5619750"/>
            <a:ext cx="857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252B36"/>
                </a:solidFill>
              </a:defRPr>
            </a:pPr>
            <a:r>
              <a:rPr sz="1650" b="1">
                <a:solidFill>
                  <a:srgbClr val="252B36"/>
                </a:solidFill>
              </a:rPr>
              <a:t>「給需要長線材、抗干擾、低延遲與現場 AI 推論的機器設備開發團隊。」</a:t>
            </a:r>
          </a:p>
        </p:txBody>
      </p:sp>
    </p:spTree>
    <p:extLst>
      <p:ext uri="{BB962C8B-B14F-4D97-AF65-F5344CB8AC3E}">
        <p14:creationId xmlns:p14="http://schemas.microsoft.com/office/powerpoint/2010/main" val="568988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圖片 4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955711" y="266700"/>
            <a:ext cx="2338728" cy="47625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7E9CE2BA-A9AD-40A2-A49F-69E8DCFD7EA0}"/>
              </a:ext>
            </a:extLst>
          </p:cNvPr>
          <p:cNvSpPr>
            <a:spLocks noGrp="1"/>
          </p:cNvSpPr>
          <p:nvPr/>
        </p:nvSpPr>
        <p:spPr>
          <a:xfrm>
            <a:off x="590550" y="32385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20BEC7"/>
                </a:solidFill>
              </a:defRPr>
            </a:pPr>
            <a:r>
              <a:rPr sz="900" b="1">
                <a:solidFill>
                  <a:srgbClr val="20BEC7"/>
                </a:solidFill>
              </a:rPr>
              <a:t>XAI-AG32-REAL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FDD97F8-6D9B-4D47-887D-B0E5D19F599C}"/>
              </a:ext>
            </a:extLst>
          </p:cNvPr>
          <p:cNvSpPr>
            <a:spLocks noGrp="1"/>
          </p:cNvSpPr>
          <p:nvPr/>
        </p:nvSpPr>
        <p:spPr>
          <a:xfrm>
            <a:off x="590550" y="628650"/>
            <a:ext cx="10096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475" b="1">
                <a:solidFill>
                  <a:srgbClr val="252B36"/>
                </a:solidFill>
              </a:defRPr>
            </a:pPr>
            <a:r>
              <a:rPr sz="2475" b="1">
                <a:solidFill>
                  <a:srgbClr val="252B36"/>
                </a:solidFill>
              </a:rPr>
              <a:t>系統組成：從感測到推論的完整路徑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0DFBBEC-6FE1-47AF-A1C1-22FF76362F21}"/>
              </a:ext>
            </a:extLst>
          </p:cNvPr>
          <p:cNvSpPr>
            <a:spLocks noGrp="1"/>
          </p:cNvSpPr>
          <p:nvPr/>
        </p:nvSpPr>
        <p:spPr>
          <a:xfrm>
            <a:off x="590550" y="1333500"/>
            <a:ext cx="11010900" cy="19050"/>
          </a:xfrm>
          <a:prstGeom prst="rect">
            <a:avLst/>
          </a:prstGeom>
          <a:solidFill>
            <a:srgbClr val="DCE3EA"/>
          </a:solidFill>
          <a:ln w="0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C6D0320-0E99-4AC2-AD78-721A8D5FA39F}"/>
              </a:ext>
            </a:extLst>
          </p:cNvPr>
          <p:cNvSpPr>
            <a:spLocks noGrp="1"/>
          </p:cNvSpPr>
          <p:nvPr/>
        </p:nvSpPr>
        <p:spPr>
          <a:xfrm>
            <a:off x="819150" y="1809750"/>
            <a:ext cx="2095500" cy="21907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5B1BBA6-610D-49E1-A971-87EE2E56C723}"/>
              </a:ext>
            </a:extLst>
          </p:cNvPr>
          <p:cNvSpPr>
            <a:spLocks noGrp="1"/>
          </p:cNvSpPr>
          <p:nvPr/>
        </p:nvSpPr>
        <p:spPr>
          <a:xfrm>
            <a:off x="819150" y="1809750"/>
            <a:ext cx="47625" cy="2190750"/>
          </a:xfrm>
          <a:prstGeom prst="rect">
            <a:avLst/>
          </a:prstGeom>
          <a:solidFill>
            <a:srgbClr val="303644"/>
          </a:solidFill>
          <a:ln w="0">
            <a:solidFill>
              <a:srgbClr val="30364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圓角矩形 6">
            <a:extLst>
              <a:ext uri="{FF2B5EF4-FFF2-40B4-BE49-F238E27FC236}">
                <a16:creationId xmlns:a16="http://schemas.microsoft.com/office/drawing/2014/main" id="{F8DC7C7C-8709-49C2-8760-D3F30FF4EEAC}"/>
              </a:ext>
            </a:extLst>
          </p:cNvPr>
          <p:cNvSpPr>
            <a:spLocks noGrp="1"/>
          </p:cNvSpPr>
          <p:nvPr/>
        </p:nvSpPr>
        <p:spPr>
          <a:xfrm>
            <a:off x="1009650" y="201930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303644"/>
          </a:solidFill>
          <a:ln w="0">
            <a:solidFill>
              <a:srgbClr val="30364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31BDB33-1B56-4FA1-A708-80EC3714D0E2}"/>
              </a:ext>
            </a:extLst>
          </p:cNvPr>
          <p:cNvSpPr>
            <a:spLocks noGrp="1"/>
          </p:cNvSpPr>
          <p:nvPr/>
        </p:nvSpPr>
        <p:spPr>
          <a:xfrm>
            <a:off x="1133475" y="2228850"/>
            <a:ext cx="209550" cy="381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FDC7F30-3C2D-4C33-AB91-656D3C345D4B}"/>
              </a:ext>
            </a:extLst>
          </p:cNvPr>
          <p:cNvSpPr>
            <a:spLocks noGrp="1"/>
          </p:cNvSpPr>
          <p:nvPr/>
        </p:nvSpPr>
        <p:spPr>
          <a:xfrm>
            <a:off x="1219200" y="2143125"/>
            <a:ext cx="38100" cy="20955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525BF31-10CD-4CD5-A4B9-CEA781C8F904}"/>
              </a:ext>
            </a:extLst>
          </p:cNvPr>
          <p:cNvSpPr>
            <a:spLocks noGrp="1"/>
          </p:cNvSpPr>
          <p:nvPr/>
        </p:nvSpPr>
        <p:spPr>
          <a:xfrm>
            <a:off x="1028700" y="2590800"/>
            <a:ext cx="16764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303644"/>
                </a:solidFill>
              </a:defRPr>
            </a:pPr>
            <a:r>
              <a:rPr sz="1500" b="1">
                <a:solidFill>
                  <a:srgbClr val="303644"/>
                </a:solidFill>
              </a:rPr>
              <a:t>RealSense D457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573735B-98A9-4019-97F4-8100975CC11B}"/>
              </a:ext>
            </a:extLst>
          </p:cNvPr>
          <p:cNvSpPr>
            <a:spLocks noGrp="1"/>
          </p:cNvSpPr>
          <p:nvPr/>
        </p:nvSpPr>
        <p:spPr>
          <a:xfrm>
            <a:off x="1028700" y="3009900"/>
            <a:ext cx="16764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雙眼深度 + RGB</a:t>
            </a:r>
          </a:p>
          <a:p>
            <a:pPr algn="l"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Global shutter / IMU / IP65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D961EA7-BBE0-49CB-9ECD-7C337F5E15BD}"/>
              </a:ext>
            </a:extLst>
          </p:cNvPr>
          <p:cNvSpPr>
            <a:spLocks noGrp="1"/>
          </p:cNvSpPr>
          <p:nvPr/>
        </p:nvSpPr>
        <p:spPr>
          <a:xfrm>
            <a:off x="3086100" y="2686050"/>
            <a:ext cx="266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94A3B8"/>
                </a:solidFill>
              </a:defRPr>
            </a:pPr>
            <a:r>
              <a:rPr sz="2700" b="1">
                <a:solidFill>
                  <a:srgbClr val="94A3B8"/>
                </a:solidFill>
              </a:rPr>
              <a:t>&gt;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0CE6887-74B9-4F1F-BEDA-3C7B1F56B5B4}"/>
              </a:ext>
            </a:extLst>
          </p:cNvPr>
          <p:cNvSpPr>
            <a:spLocks noGrp="1"/>
          </p:cNvSpPr>
          <p:nvPr/>
        </p:nvSpPr>
        <p:spPr>
          <a:xfrm>
            <a:off x="3638550" y="1809750"/>
            <a:ext cx="2095500" cy="21907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8D2FB00-DC17-4BDB-BA66-83A59F3DA687}"/>
              </a:ext>
            </a:extLst>
          </p:cNvPr>
          <p:cNvSpPr>
            <a:spLocks noGrp="1"/>
          </p:cNvSpPr>
          <p:nvPr/>
        </p:nvSpPr>
        <p:spPr>
          <a:xfrm>
            <a:off x="3638550" y="1809750"/>
            <a:ext cx="47625" cy="2190750"/>
          </a:xfrm>
          <a:prstGeom prst="rect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圓角矩形 14">
            <a:extLst>
              <a:ext uri="{FF2B5EF4-FFF2-40B4-BE49-F238E27FC236}">
                <a16:creationId xmlns:a16="http://schemas.microsoft.com/office/drawing/2014/main" id="{B30BFE97-7C5D-4325-B4F3-3D2E1A9BAE54}"/>
              </a:ext>
            </a:extLst>
          </p:cNvPr>
          <p:cNvSpPr>
            <a:spLocks noGrp="1"/>
          </p:cNvSpPr>
          <p:nvPr/>
        </p:nvSpPr>
        <p:spPr>
          <a:xfrm>
            <a:off x="3829050" y="201930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3B02244-9027-4EDB-A47D-2E4B5D5C2E4B}"/>
              </a:ext>
            </a:extLst>
          </p:cNvPr>
          <p:cNvSpPr>
            <a:spLocks noGrp="1"/>
          </p:cNvSpPr>
          <p:nvPr/>
        </p:nvSpPr>
        <p:spPr>
          <a:xfrm>
            <a:off x="3952875" y="2228850"/>
            <a:ext cx="209550" cy="381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8273291-F939-43C7-A1AC-D95FB0DEBAF8}"/>
              </a:ext>
            </a:extLst>
          </p:cNvPr>
          <p:cNvSpPr>
            <a:spLocks noGrp="1"/>
          </p:cNvSpPr>
          <p:nvPr/>
        </p:nvSpPr>
        <p:spPr>
          <a:xfrm>
            <a:off x="4038600" y="2143125"/>
            <a:ext cx="38100" cy="20955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2F66F50-3DBC-4336-9C0A-DC092631A221}"/>
              </a:ext>
            </a:extLst>
          </p:cNvPr>
          <p:cNvSpPr>
            <a:spLocks noGrp="1"/>
          </p:cNvSpPr>
          <p:nvPr/>
        </p:nvSpPr>
        <p:spPr>
          <a:xfrm>
            <a:off x="3848100" y="2590800"/>
            <a:ext cx="16764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0BEC7"/>
                </a:solidFill>
              </a:defRPr>
            </a:pPr>
            <a:r>
              <a:rPr sz="1500" b="1">
                <a:solidFill>
                  <a:srgbClr val="20BEC7"/>
                </a:solidFill>
              </a:rPr>
              <a:t>GMSL Deserializer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59B4583-F706-4BA8-890F-D844622AA522}"/>
              </a:ext>
            </a:extLst>
          </p:cNvPr>
          <p:cNvSpPr>
            <a:spLocks noGrp="1"/>
          </p:cNvSpPr>
          <p:nvPr/>
        </p:nvSpPr>
        <p:spPr>
          <a:xfrm>
            <a:off x="3848100" y="3009900"/>
            <a:ext cx="16764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Maxim 96712</a:t>
            </a:r>
          </a:p>
          <a:p>
            <a:pPr algn="l"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FAKRA / POC / MIPI CSI-2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0FA0075-9C3B-48B5-8A08-32C8F9D86073}"/>
              </a:ext>
            </a:extLst>
          </p:cNvPr>
          <p:cNvSpPr>
            <a:spLocks noGrp="1"/>
          </p:cNvSpPr>
          <p:nvPr/>
        </p:nvSpPr>
        <p:spPr>
          <a:xfrm>
            <a:off x="5905500" y="2686050"/>
            <a:ext cx="266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94A3B8"/>
                </a:solidFill>
              </a:defRPr>
            </a:pPr>
            <a:r>
              <a:rPr sz="2700" b="1">
                <a:solidFill>
                  <a:srgbClr val="94A3B8"/>
                </a:solidFill>
              </a:rPr>
              <a:t>&gt;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CAEA801-CDA7-4788-9026-8F8E59DEBD09}"/>
              </a:ext>
            </a:extLst>
          </p:cNvPr>
          <p:cNvSpPr>
            <a:spLocks noGrp="1"/>
          </p:cNvSpPr>
          <p:nvPr/>
        </p:nvSpPr>
        <p:spPr>
          <a:xfrm>
            <a:off x="6457950" y="1809750"/>
            <a:ext cx="2095500" cy="21907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34014AD-081E-4079-B40B-D4F75FC41ADF}"/>
              </a:ext>
            </a:extLst>
          </p:cNvPr>
          <p:cNvSpPr>
            <a:spLocks noGrp="1"/>
          </p:cNvSpPr>
          <p:nvPr/>
        </p:nvSpPr>
        <p:spPr>
          <a:xfrm>
            <a:off x="6457950" y="1809750"/>
            <a:ext cx="47625" cy="2190750"/>
          </a:xfrm>
          <a:prstGeom prst="rect">
            <a:avLst/>
          </a:prstGeom>
          <a:solidFill>
            <a:srgbClr val="118B94"/>
          </a:solidFill>
          <a:ln w="0">
            <a:solidFill>
              <a:srgbClr val="118B9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圓角矩形 22">
            <a:extLst>
              <a:ext uri="{FF2B5EF4-FFF2-40B4-BE49-F238E27FC236}">
                <a16:creationId xmlns:a16="http://schemas.microsoft.com/office/drawing/2014/main" id="{3AC739DF-75FC-4617-9311-E2E5CF03908D}"/>
              </a:ext>
            </a:extLst>
          </p:cNvPr>
          <p:cNvSpPr>
            <a:spLocks noGrp="1"/>
          </p:cNvSpPr>
          <p:nvPr/>
        </p:nvSpPr>
        <p:spPr>
          <a:xfrm>
            <a:off x="6648450" y="201930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118B94"/>
          </a:solidFill>
          <a:ln w="0">
            <a:solidFill>
              <a:srgbClr val="118B9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11FA0C6-0276-4156-B476-602E5E61561E}"/>
              </a:ext>
            </a:extLst>
          </p:cNvPr>
          <p:cNvSpPr>
            <a:spLocks noGrp="1"/>
          </p:cNvSpPr>
          <p:nvPr/>
        </p:nvSpPr>
        <p:spPr>
          <a:xfrm>
            <a:off x="6772275" y="2228850"/>
            <a:ext cx="209550" cy="381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705D8C1-04C2-4D58-85CA-8CC56E1C6387}"/>
              </a:ext>
            </a:extLst>
          </p:cNvPr>
          <p:cNvSpPr>
            <a:spLocks noGrp="1"/>
          </p:cNvSpPr>
          <p:nvPr/>
        </p:nvSpPr>
        <p:spPr>
          <a:xfrm>
            <a:off x="6858000" y="2143125"/>
            <a:ext cx="38100" cy="20955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643810C-01CB-47D8-992D-7913A13BEB28}"/>
              </a:ext>
            </a:extLst>
          </p:cNvPr>
          <p:cNvSpPr>
            <a:spLocks noGrp="1"/>
          </p:cNvSpPr>
          <p:nvPr/>
        </p:nvSpPr>
        <p:spPr>
          <a:xfrm>
            <a:off x="6667500" y="2590800"/>
            <a:ext cx="16764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118B94"/>
                </a:solidFill>
              </a:defRPr>
            </a:pPr>
            <a:r>
              <a:rPr sz="1500" b="1">
                <a:solidFill>
                  <a:srgbClr val="118B94"/>
                </a:solidFill>
              </a:rPr>
              <a:t>Jetson AGX Orin Carrier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2C0D498-7D50-4CBC-B865-3183A4F499AC}"/>
              </a:ext>
            </a:extLst>
          </p:cNvPr>
          <p:cNvSpPr>
            <a:spLocks noGrp="1"/>
          </p:cNvSpPr>
          <p:nvPr/>
        </p:nvSpPr>
        <p:spPr>
          <a:xfrm>
            <a:off x="6667500" y="3009900"/>
            <a:ext cx="16764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32GB 標準，64GB/Industrial 可選</a:t>
            </a:r>
          </a:p>
          <a:p>
            <a:pPr algn="l"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GbE / HDMI / NVMe / USB-C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EE670D5-4369-4E11-B33A-FBDEBCC6F32A}"/>
              </a:ext>
            </a:extLst>
          </p:cNvPr>
          <p:cNvSpPr>
            <a:spLocks noGrp="1"/>
          </p:cNvSpPr>
          <p:nvPr/>
        </p:nvSpPr>
        <p:spPr>
          <a:xfrm>
            <a:off x="8724900" y="2686050"/>
            <a:ext cx="266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94A3B8"/>
                </a:solidFill>
              </a:defRPr>
            </a:pPr>
            <a:r>
              <a:rPr sz="2700" b="1">
                <a:solidFill>
                  <a:srgbClr val="94A3B8"/>
                </a:solidFill>
              </a:rPr>
              <a:t>&gt;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596C6E5-A104-4F18-9B68-D8E8518966C2}"/>
              </a:ext>
            </a:extLst>
          </p:cNvPr>
          <p:cNvSpPr>
            <a:spLocks noGrp="1"/>
          </p:cNvSpPr>
          <p:nvPr/>
        </p:nvSpPr>
        <p:spPr>
          <a:xfrm>
            <a:off x="9277350" y="1809750"/>
            <a:ext cx="2095500" cy="21907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691CF73-E463-4F01-9448-48DABFE6CE4B}"/>
              </a:ext>
            </a:extLst>
          </p:cNvPr>
          <p:cNvSpPr>
            <a:spLocks noGrp="1"/>
          </p:cNvSpPr>
          <p:nvPr/>
        </p:nvSpPr>
        <p:spPr>
          <a:xfrm>
            <a:off x="9277350" y="1809750"/>
            <a:ext cx="47625" cy="2190750"/>
          </a:xfrm>
          <a:prstGeom prst="rect">
            <a:avLst/>
          </a:prstGeom>
          <a:solidFill>
            <a:srgbClr val="F28A3C"/>
          </a:solidFill>
          <a:ln w="0">
            <a:solidFill>
              <a:srgbClr val="F28A3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1" name="圓角矩形 30">
            <a:extLst>
              <a:ext uri="{FF2B5EF4-FFF2-40B4-BE49-F238E27FC236}">
                <a16:creationId xmlns:a16="http://schemas.microsoft.com/office/drawing/2014/main" id="{68356B5B-24FD-4490-9D16-EB393ACF56E3}"/>
              </a:ext>
            </a:extLst>
          </p:cNvPr>
          <p:cNvSpPr>
            <a:spLocks noGrp="1"/>
          </p:cNvSpPr>
          <p:nvPr/>
        </p:nvSpPr>
        <p:spPr>
          <a:xfrm>
            <a:off x="9467850" y="201930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F28A3C"/>
          </a:solidFill>
          <a:ln w="0">
            <a:solidFill>
              <a:srgbClr val="F28A3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1C5189E-C32B-40AE-8A25-28AF2FF6D0A9}"/>
              </a:ext>
            </a:extLst>
          </p:cNvPr>
          <p:cNvSpPr>
            <a:spLocks noGrp="1"/>
          </p:cNvSpPr>
          <p:nvPr/>
        </p:nvSpPr>
        <p:spPr>
          <a:xfrm>
            <a:off x="9591675" y="2228850"/>
            <a:ext cx="209550" cy="381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B74ACD8-8F62-468A-9F53-48644165FB94}"/>
              </a:ext>
            </a:extLst>
          </p:cNvPr>
          <p:cNvSpPr>
            <a:spLocks noGrp="1"/>
          </p:cNvSpPr>
          <p:nvPr/>
        </p:nvSpPr>
        <p:spPr>
          <a:xfrm>
            <a:off x="9677400" y="2143125"/>
            <a:ext cx="38100" cy="20955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BB3CF2E-252F-4038-AF0D-B4E2E5B76DD8}"/>
              </a:ext>
            </a:extLst>
          </p:cNvPr>
          <p:cNvSpPr>
            <a:spLocks noGrp="1"/>
          </p:cNvSpPr>
          <p:nvPr/>
        </p:nvSpPr>
        <p:spPr>
          <a:xfrm>
            <a:off x="9486900" y="2590800"/>
            <a:ext cx="16764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F28A3C"/>
                </a:solidFill>
              </a:defRPr>
            </a:pPr>
            <a:r>
              <a:rPr sz="1500" b="1">
                <a:solidFill>
                  <a:srgbClr val="F28A3C"/>
                </a:solidFill>
              </a:rPr>
              <a:t>預載軟體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AFB2EE2-D896-453A-9724-7F1AD59A8B1A}"/>
              </a:ext>
            </a:extLst>
          </p:cNvPr>
          <p:cNvSpPr>
            <a:spLocks noGrp="1"/>
          </p:cNvSpPr>
          <p:nvPr/>
        </p:nvSpPr>
        <p:spPr>
          <a:xfrm>
            <a:off x="9486900" y="3009900"/>
            <a:ext cx="16764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Ubuntu 22.04 / JetPack 6.2</a:t>
            </a:r>
          </a:p>
          <a:p>
            <a:pPr algn="l"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RealSense SDK 4.10.0 / OpenCV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E91AA339-822C-429C-9F2B-65F7C09B6A2F}"/>
              </a:ext>
            </a:extLst>
          </p:cNvPr>
          <p:cNvSpPr>
            <a:spLocks noGrp="1"/>
          </p:cNvSpPr>
          <p:nvPr/>
        </p:nvSpPr>
        <p:spPr>
          <a:xfrm>
            <a:off x="1238250" y="4457700"/>
            <a:ext cx="9715500" cy="14287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A838887-B75F-46D1-8D8B-D43B497EE61B}"/>
              </a:ext>
            </a:extLst>
          </p:cNvPr>
          <p:cNvSpPr>
            <a:spLocks noGrp="1"/>
          </p:cNvSpPr>
          <p:nvPr/>
        </p:nvSpPr>
        <p:spPr>
          <a:xfrm>
            <a:off x="1238250" y="4457700"/>
            <a:ext cx="47625" cy="1428750"/>
          </a:xfrm>
          <a:prstGeom prst="rect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79" name="圖片 7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505075" y="4619625"/>
            <a:ext cx="1104900" cy="1104900"/>
          </a:xfrm>
          <a:prstGeom prst="rect">
            <a:avLst/>
          </a:prstGeom>
        </p:spPr>
      </p:pic>
      <p:sp>
        <p:nvSpPr>
          <p:cNvPr id="39" name="矩形 38">
            <a:extLst>
              <a:ext uri="{FF2B5EF4-FFF2-40B4-BE49-F238E27FC236}">
                <a16:creationId xmlns:a16="http://schemas.microsoft.com/office/drawing/2014/main" id="{829BABFE-2ACD-40FC-BE76-34EC083C2349}"/>
              </a:ext>
            </a:extLst>
          </p:cNvPr>
          <p:cNvSpPr>
            <a:spLocks noGrp="1"/>
          </p:cNvSpPr>
          <p:nvPr/>
        </p:nvSpPr>
        <p:spPr>
          <a:xfrm>
            <a:off x="5143500" y="4762500"/>
            <a:ext cx="4953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252B36"/>
                </a:solidFill>
              </a:defRPr>
            </a:pPr>
            <a:r>
              <a:rPr sz="1650" b="1">
                <a:solidFill>
                  <a:srgbClr val="252B36"/>
                </a:solidFill>
              </a:rPr>
              <a:t>XAI-AG32-REAL 將感測、GMSL 傳輸、Jetson 推論與預載軟體收斂成單一驗證平台。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B5E26F1C-EEFD-4CD0-91E4-CE12C8800055}"/>
              </a:ext>
            </a:extLst>
          </p:cNvPr>
          <p:cNvSpPr>
            <a:spLocks noGrp="1"/>
          </p:cNvSpPr>
          <p:nvPr/>
        </p:nvSpPr>
        <p:spPr>
          <a:xfrm>
            <a:off x="5143500" y="5381625"/>
            <a:ext cx="495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697386"/>
                </a:solidFill>
              </a:defRPr>
            </a:pPr>
            <a:r>
              <a:rPr sz="1200" b="0">
                <a:solidFill>
                  <a:srgbClr val="697386"/>
                </a:solidFill>
              </a:rPr>
              <a:t>適合 AMR、工業車、機械手臂、倉儲盤點與廠區安全等需要即時 3D 感知的專案。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EA319B93-E736-470B-BC65-F7F0943FCB5E}"/>
              </a:ext>
            </a:extLst>
          </p:cNvPr>
          <p:cNvSpPr>
            <a:spLocks noGrp="1"/>
          </p:cNvSpPr>
          <p:nvPr/>
        </p:nvSpPr>
        <p:spPr>
          <a:xfrm>
            <a:off x="590550" y="6515100"/>
            <a:ext cx="10572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7A8491"/>
                </a:solidFill>
              </a:defRPr>
            </a:pPr>
            <a:r>
              <a:rPr sz="750" b="0">
                <a:solidFill>
                  <a:srgbClr val="7A8491"/>
                </a:solidFill>
              </a:rPr>
              <a:t>來源：AVerMedia SenseEdge Development Kit-GMSL Series 規格頁。</a:t>
            </a:r>
          </a:p>
        </p:txBody>
      </p:sp>
    </p:spTree>
    <p:extLst>
      <p:ext uri="{BB962C8B-B14F-4D97-AF65-F5344CB8AC3E}">
        <p14:creationId xmlns:p14="http://schemas.microsoft.com/office/powerpoint/2010/main" val="935643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圖片 3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955711" y="266700"/>
            <a:ext cx="2338728" cy="47625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9295DC61-34A0-426B-B129-1D9595CA2451}"/>
              </a:ext>
            </a:extLst>
          </p:cNvPr>
          <p:cNvSpPr>
            <a:spLocks noGrp="1"/>
          </p:cNvSpPr>
          <p:nvPr/>
        </p:nvSpPr>
        <p:spPr>
          <a:xfrm>
            <a:off x="590550" y="32385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20BEC7"/>
                </a:solidFill>
              </a:defRPr>
            </a:pPr>
            <a:r>
              <a:rPr sz="900" b="1">
                <a:solidFill>
                  <a:srgbClr val="20BEC7"/>
                </a:solidFill>
              </a:rPr>
              <a:t>XAI-AG32-REAL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58C9DF8-9DC4-4EBB-9427-258EF9F836AB}"/>
              </a:ext>
            </a:extLst>
          </p:cNvPr>
          <p:cNvSpPr>
            <a:spLocks noGrp="1"/>
          </p:cNvSpPr>
          <p:nvPr/>
        </p:nvSpPr>
        <p:spPr>
          <a:xfrm>
            <a:off x="590550" y="628650"/>
            <a:ext cx="10096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475" b="1">
                <a:solidFill>
                  <a:srgbClr val="252B36"/>
                </a:solidFill>
              </a:defRPr>
            </a:pPr>
            <a:r>
              <a:rPr sz="2475" b="1">
                <a:solidFill>
                  <a:srgbClr val="252B36"/>
                </a:solidFill>
              </a:rPr>
              <a:t>D457 深度相機：為移動機器與戶外/半戶外場域設計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230A525-47E7-4CFF-A78A-698FCAC0E5CD}"/>
              </a:ext>
            </a:extLst>
          </p:cNvPr>
          <p:cNvSpPr>
            <a:spLocks noGrp="1"/>
          </p:cNvSpPr>
          <p:nvPr/>
        </p:nvSpPr>
        <p:spPr>
          <a:xfrm>
            <a:off x="590550" y="1333500"/>
            <a:ext cx="11010900" cy="19050"/>
          </a:xfrm>
          <a:prstGeom prst="rect">
            <a:avLst/>
          </a:prstGeom>
          <a:solidFill>
            <a:srgbClr val="DCE3EA"/>
          </a:solidFill>
          <a:ln w="0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42" name="圖片 4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885950" y="1714500"/>
            <a:ext cx="2190750" cy="219075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E2890FF8-E232-4E40-822B-25C6E0FCBBDF}"/>
              </a:ext>
            </a:extLst>
          </p:cNvPr>
          <p:cNvSpPr>
            <a:spLocks noGrp="1"/>
          </p:cNvSpPr>
          <p:nvPr/>
        </p:nvSpPr>
        <p:spPr>
          <a:xfrm>
            <a:off x="5810250" y="1714500"/>
            <a:ext cx="2571750" cy="838200"/>
          </a:xfrm>
          <a:prstGeom prst="rect">
            <a:avLst/>
          </a:prstGeom>
          <a:solidFill>
            <a:srgbClr val="F4F7F9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FBB5A0D-804F-41A5-AADB-58728AE4A423}"/>
              </a:ext>
            </a:extLst>
          </p:cNvPr>
          <p:cNvSpPr>
            <a:spLocks noGrp="1"/>
          </p:cNvSpPr>
          <p:nvPr/>
        </p:nvSpPr>
        <p:spPr>
          <a:xfrm>
            <a:off x="5810250" y="1714500"/>
            <a:ext cx="47625" cy="838200"/>
          </a:xfrm>
          <a:prstGeom prst="rect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A3CDE51-6C2B-44EB-86B6-3E90C316955E}"/>
              </a:ext>
            </a:extLst>
          </p:cNvPr>
          <p:cNvSpPr>
            <a:spLocks noGrp="1"/>
          </p:cNvSpPr>
          <p:nvPr/>
        </p:nvSpPr>
        <p:spPr>
          <a:xfrm>
            <a:off x="6000750" y="1857375"/>
            <a:ext cx="762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303644"/>
                </a:solidFill>
              </a:defRPr>
            </a:pPr>
            <a:r>
              <a:rPr sz="1200" b="1">
                <a:solidFill>
                  <a:srgbClr val="303644"/>
                </a:solidFill>
              </a:rPr>
              <a:t>介面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0AC2B40-1459-4DCA-A197-584B385B32A7}"/>
              </a:ext>
            </a:extLst>
          </p:cNvPr>
          <p:cNvSpPr>
            <a:spLocks noGrp="1"/>
          </p:cNvSpPr>
          <p:nvPr/>
        </p:nvSpPr>
        <p:spPr>
          <a:xfrm>
            <a:off x="6000750" y="2114550"/>
            <a:ext cx="2190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>
                <a:solidFill>
                  <a:srgbClr val="252B36"/>
                </a:solidFill>
              </a:defRPr>
            </a:pPr>
            <a:r>
              <a:rPr sz="1125" b="0">
                <a:solidFill>
                  <a:srgbClr val="252B36"/>
                </a:solidFill>
              </a:rPr>
              <a:t>GMSL/FAKRA，支援長線材與車規連接器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08A812F-A29C-43F1-8E97-39BC142FE6F4}"/>
              </a:ext>
            </a:extLst>
          </p:cNvPr>
          <p:cNvSpPr>
            <a:spLocks noGrp="1"/>
          </p:cNvSpPr>
          <p:nvPr/>
        </p:nvSpPr>
        <p:spPr>
          <a:xfrm>
            <a:off x="8667750" y="1714500"/>
            <a:ext cx="2571750" cy="838200"/>
          </a:xfrm>
          <a:prstGeom prst="rect">
            <a:avLst/>
          </a:prstGeom>
          <a:solidFill>
            <a:srgbClr val="F4F7F9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599AB05-D59D-4246-B399-CE928EB70CBD}"/>
              </a:ext>
            </a:extLst>
          </p:cNvPr>
          <p:cNvSpPr>
            <a:spLocks noGrp="1"/>
          </p:cNvSpPr>
          <p:nvPr/>
        </p:nvSpPr>
        <p:spPr>
          <a:xfrm>
            <a:off x="8667750" y="1714500"/>
            <a:ext cx="47625" cy="838200"/>
          </a:xfrm>
          <a:prstGeom prst="rect">
            <a:avLst/>
          </a:prstGeom>
          <a:solidFill>
            <a:srgbClr val="118B94"/>
          </a:solidFill>
          <a:ln w="0">
            <a:solidFill>
              <a:srgbClr val="118B9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E1EE0C1-3A77-47A2-B465-9F9F76C18E98}"/>
              </a:ext>
            </a:extLst>
          </p:cNvPr>
          <p:cNvSpPr>
            <a:spLocks noGrp="1"/>
          </p:cNvSpPr>
          <p:nvPr/>
        </p:nvSpPr>
        <p:spPr>
          <a:xfrm>
            <a:off x="8858250" y="1857375"/>
            <a:ext cx="762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303644"/>
                </a:solidFill>
              </a:defRPr>
            </a:pPr>
            <a:r>
              <a:rPr sz="1200" b="1">
                <a:solidFill>
                  <a:srgbClr val="303644"/>
                </a:solidFill>
              </a:rPr>
              <a:t>環境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8F89E8F-BD2C-49BE-A4C8-D507FD781D98}"/>
              </a:ext>
            </a:extLst>
          </p:cNvPr>
          <p:cNvSpPr>
            <a:spLocks noGrp="1"/>
          </p:cNvSpPr>
          <p:nvPr/>
        </p:nvSpPr>
        <p:spPr>
          <a:xfrm>
            <a:off x="8858250" y="2114550"/>
            <a:ext cx="2190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>
                <a:solidFill>
                  <a:srgbClr val="252B36"/>
                </a:solidFill>
              </a:defRPr>
            </a:pPr>
            <a:r>
              <a:rPr sz="1125" b="0">
                <a:solidFill>
                  <a:srgbClr val="252B36"/>
                </a:solidFill>
              </a:rPr>
              <a:t>Indoor/Outdoor，IP65 防塵防潑水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EA528CD-270D-4C06-97BD-99E541110234}"/>
              </a:ext>
            </a:extLst>
          </p:cNvPr>
          <p:cNvSpPr>
            <a:spLocks noGrp="1"/>
          </p:cNvSpPr>
          <p:nvPr/>
        </p:nvSpPr>
        <p:spPr>
          <a:xfrm>
            <a:off x="5810250" y="2838450"/>
            <a:ext cx="2571750" cy="838200"/>
          </a:xfrm>
          <a:prstGeom prst="rect">
            <a:avLst/>
          </a:prstGeom>
          <a:solidFill>
            <a:srgbClr val="F4F7F9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3C08931-E5EF-41B7-9404-70385FB191FF}"/>
              </a:ext>
            </a:extLst>
          </p:cNvPr>
          <p:cNvSpPr>
            <a:spLocks noGrp="1"/>
          </p:cNvSpPr>
          <p:nvPr/>
        </p:nvSpPr>
        <p:spPr>
          <a:xfrm>
            <a:off x="5810250" y="2838450"/>
            <a:ext cx="47625" cy="838200"/>
          </a:xfrm>
          <a:prstGeom prst="rect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9771E6E-9709-419C-AF4F-9C376DD20973}"/>
              </a:ext>
            </a:extLst>
          </p:cNvPr>
          <p:cNvSpPr>
            <a:spLocks noGrp="1"/>
          </p:cNvSpPr>
          <p:nvPr/>
        </p:nvSpPr>
        <p:spPr>
          <a:xfrm>
            <a:off x="6000750" y="2981325"/>
            <a:ext cx="762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303644"/>
                </a:solidFill>
              </a:defRPr>
            </a:pPr>
            <a:r>
              <a:rPr sz="1200" b="1">
                <a:solidFill>
                  <a:srgbClr val="303644"/>
                </a:solidFill>
              </a:rPr>
              <a:t>深度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34059D2-4C75-44CC-A415-E6D5CBBA21CE}"/>
              </a:ext>
            </a:extLst>
          </p:cNvPr>
          <p:cNvSpPr>
            <a:spLocks noGrp="1"/>
          </p:cNvSpPr>
          <p:nvPr/>
        </p:nvSpPr>
        <p:spPr>
          <a:xfrm>
            <a:off x="6000750" y="3238500"/>
            <a:ext cx="2190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>
                <a:solidFill>
                  <a:srgbClr val="252B36"/>
                </a:solidFill>
              </a:defRPr>
            </a:pPr>
            <a:r>
              <a:rPr sz="1125" b="0">
                <a:solidFill>
                  <a:srgbClr val="252B36"/>
                </a:solidFill>
              </a:rPr>
              <a:t>Stereoscopic，1280 x 720，最高 90 fps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1194A9C-0658-4096-BAF8-FED907DE1CA5}"/>
              </a:ext>
            </a:extLst>
          </p:cNvPr>
          <p:cNvSpPr>
            <a:spLocks noGrp="1"/>
          </p:cNvSpPr>
          <p:nvPr/>
        </p:nvSpPr>
        <p:spPr>
          <a:xfrm>
            <a:off x="8667750" y="2838450"/>
            <a:ext cx="2571750" cy="838200"/>
          </a:xfrm>
          <a:prstGeom prst="rect">
            <a:avLst/>
          </a:prstGeom>
          <a:solidFill>
            <a:srgbClr val="F4F7F9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11C9AEA-D05F-409E-9E16-090129278696}"/>
              </a:ext>
            </a:extLst>
          </p:cNvPr>
          <p:cNvSpPr>
            <a:spLocks noGrp="1"/>
          </p:cNvSpPr>
          <p:nvPr/>
        </p:nvSpPr>
        <p:spPr>
          <a:xfrm>
            <a:off x="8667750" y="2838450"/>
            <a:ext cx="47625" cy="838200"/>
          </a:xfrm>
          <a:prstGeom prst="rect">
            <a:avLst/>
          </a:prstGeom>
          <a:solidFill>
            <a:srgbClr val="118B94"/>
          </a:solidFill>
          <a:ln w="0">
            <a:solidFill>
              <a:srgbClr val="118B9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73EA319-244B-4DB1-944F-5F5705E4A678}"/>
              </a:ext>
            </a:extLst>
          </p:cNvPr>
          <p:cNvSpPr>
            <a:spLocks noGrp="1"/>
          </p:cNvSpPr>
          <p:nvPr/>
        </p:nvSpPr>
        <p:spPr>
          <a:xfrm>
            <a:off x="8858250" y="2981325"/>
            <a:ext cx="762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303644"/>
                </a:solidFill>
              </a:defRPr>
            </a:pPr>
            <a:r>
              <a:rPr sz="1200" b="1">
                <a:solidFill>
                  <a:srgbClr val="303644"/>
                </a:solidFill>
              </a:rPr>
              <a:t>距離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E4692E3-2479-42FB-8495-8D8377ED9A9D}"/>
              </a:ext>
            </a:extLst>
          </p:cNvPr>
          <p:cNvSpPr>
            <a:spLocks noGrp="1"/>
          </p:cNvSpPr>
          <p:nvPr/>
        </p:nvSpPr>
        <p:spPr>
          <a:xfrm>
            <a:off x="8858250" y="3238500"/>
            <a:ext cx="2190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>
                <a:solidFill>
                  <a:srgbClr val="252B36"/>
                </a:solidFill>
              </a:defRPr>
            </a:pPr>
            <a:r>
              <a:rPr sz="1125" b="0">
                <a:solidFill>
                  <a:srgbClr val="252B36"/>
                </a:solidFill>
              </a:rPr>
              <a:t>官方頁：0.6-6m；套件頁：0.4-10m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9576D07-A5CC-4AD3-8DB5-2231D912C861}"/>
              </a:ext>
            </a:extLst>
          </p:cNvPr>
          <p:cNvSpPr>
            <a:spLocks noGrp="1"/>
          </p:cNvSpPr>
          <p:nvPr/>
        </p:nvSpPr>
        <p:spPr>
          <a:xfrm>
            <a:off x="5810250" y="3962400"/>
            <a:ext cx="2571750" cy="838200"/>
          </a:xfrm>
          <a:prstGeom prst="rect">
            <a:avLst/>
          </a:prstGeom>
          <a:solidFill>
            <a:srgbClr val="F4F7F9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1AD9763-7BD3-4798-A3AB-A39ADA674E5C}"/>
              </a:ext>
            </a:extLst>
          </p:cNvPr>
          <p:cNvSpPr>
            <a:spLocks noGrp="1"/>
          </p:cNvSpPr>
          <p:nvPr/>
        </p:nvSpPr>
        <p:spPr>
          <a:xfrm>
            <a:off x="5810250" y="3962400"/>
            <a:ext cx="47625" cy="838200"/>
          </a:xfrm>
          <a:prstGeom prst="rect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A881220-C214-464A-A4EA-6D371AD363F3}"/>
              </a:ext>
            </a:extLst>
          </p:cNvPr>
          <p:cNvSpPr>
            <a:spLocks noGrp="1"/>
          </p:cNvSpPr>
          <p:nvPr/>
        </p:nvSpPr>
        <p:spPr>
          <a:xfrm>
            <a:off x="6000750" y="4105275"/>
            <a:ext cx="762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303644"/>
                </a:solidFill>
              </a:defRPr>
            </a:pPr>
            <a:r>
              <a:rPr sz="1200" b="1">
                <a:solidFill>
                  <a:srgbClr val="303644"/>
                </a:solidFill>
              </a:rPr>
              <a:t>準確度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C22DDCA-5F8E-4A3A-87CE-E160FAFF5A5C}"/>
              </a:ext>
            </a:extLst>
          </p:cNvPr>
          <p:cNvSpPr>
            <a:spLocks noGrp="1"/>
          </p:cNvSpPr>
          <p:nvPr/>
        </p:nvSpPr>
        <p:spPr>
          <a:xfrm>
            <a:off x="6000750" y="4362450"/>
            <a:ext cx="2190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>
                <a:solidFill>
                  <a:srgbClr val="252B36"/>
                </a:solidFill>
              </a:defRPr>
            </a:pPr>
            <a:r>
              <a:rPr sz="1125" b="0">
                <a:solidFill>
                  <a:srgbClr val="252B36"/>
                </a:solidFill>
              </a:rPr>
              <a:t>&lt;2% at 4m，Min-Z 約 52cm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878A94A-7DE0-410F-87F9-13D5E159B616}"/>
              </a:ext>
            </a:extLst>
          </p:cNvPr>
          <p:cNvSpPr>
            <a:spLocks noGrp="1"/>
          </p:cNvSpPr>
          <p:nvPr/>
        </p:nvSpPr>
        <p:spPr>
          <a:xfrm>
            <a:off x="8667750" y="3962400"/>
            <a:ext cx="2571750" cy="838200"/>
          </a:xfrm>
          <a:prstGeom prst="rect">
            <a:avLst/>
          </a:prstGeom>
          <a:solidFill>
            <a:srgbClr val="F4F7F9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061BC41-5E88-446B-97F1-EE6854E7E1A1}"/>
              </a:ext>
            </a:extLst>
          </p:cNvPr>
          <p:cNvSpPr>
            <a:spLocks noGrp="1"/>
          </p:cNvSpPr>
          <p:nvPr/>
        </p:nvSpPr>
        <p:spPr>
          <a:xfrm>
            <a:off x="8667750" y="3962400"/>
            <a:ext cx="47625" cy="838200"/>
          </a:xfrm>
          <a:prstGeom prst="rect">
            <a:avLst/>
          </a:prstGeom>
          <a:solidFill>
            <a:srgbClr val="118B94"/>
          </a:solidFill>
          <a:ln w="0">
            <a:solidFill>
              <a:srgbClr val="118B9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FD999A8-4011-48B3-BBF0-3115245F2614}"/>
              </a:ext>
            </a:extLst>
          </p:cNvPr>
          <p:cNvSpPr>
            <a:spLocks noGrp="1"/>
          </p:cNvSpPr>
          <p:nvPr/>
        </p:nvSpPr>
        <p:spPr>
          <a:xfrm>
            <a:off x="8858250" y="4105275"/>
            <a:ext cx="762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303644"/>
                </a:solidFill>
              </a:defRPr>
            </a:pPr>
            <a:r>
              <a:rPr sz="1200" b="1">
                <a:solidFill>
                  <a:srgbClr val="303644"/>
                </a:solidFill>
              </a:rPr>
              <a:t>影像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73583DAE-0D02-47D2-820C-FFDB80740B72}"/>
              </a:ext>
            </a:extLst>
          </p:cNvPr>
          <p:cNvSpPr>
            <a:spLocks noGrp="1"/>
          </p:cNvSpPr>
          <p:nvPr/>
        </p:nvSpPr>
        <p:spPr>
          <a:xfrm>
            <a:off x="8858250" y="4362450"/>
            <a:ext cx="2190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>
                <a:solidFill>
                  <a:srgbClr val="252B36"/>
                </a:solidFill>
              </a:defRPr>
            </a:pPr>
            <a:r>
              <a:rPr sz="1125" b="0">
                <a:solidFill>
                  <a:srgbClr val="252B36"/>
                </a:solidFill>
              </a:rPr>
              <a:t>RGB 1280 x 800 @ 30 fps，Global shutter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8D7D02A3-F32A-4FE3-8EEC-FC1720786BF7}"/>
              </a:ext>
            </a:extLst>
          </p:cNvPr>
          <p:cNvSpPr>
            <a:spLocks noGrp="1"/>
          </p:cNvSpPr>
          <p:nvPr/>
        </p:nvSpPr>
        <p:spPr>
          <a:xfrm>
            <a:off x="838200" y="451485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303644"/>
                </a:solidFill>
              </a:defRPr>
            </a:pPr>
            <a:r>
              <a:rPr sz="1650" b="1">
                <a:solidFill>
                  <a:srgbClr val="303644"/>
                </a:solidFill>
              </a:rPr>
              <a:t>GMSL/FAKRA 的商業價值</a:t>
            </a:r>
          </a:p>
        </p:txBody>
      </p:sp>
      <p:sp>
        <p:nvSpPr>
          <p:cNvPr id="31" name="橢圓 30">
            <a:extLst>
              <a:ext uri="{FF2B5EF4-FFF2-40B4-BE49-F238E27FC236}">
                <a16:creationId xmlns:a16="http://schemas.microsoft.com/office/drawing/2014/main" id="{FC39B8F9-3E32-4457-AF71-1AF3F46BC3A1}"/>
              </a:ext>
            </a:extLst>
          </p:cNvPr>
          <p:cNvSpPr>
            <a:spLocks noGrp="1"/>
          </p:cNvSpPr>
          <p:nvPr/>
        </p:nvSpPr>
        <p:spPr>
          <a:xfrm>
            <a:off x="838200" y="5048250"/>
            <a:ext cx="95250" cy="95250"/>
          </a:xfrm>
          <a:prstGeom prst="ellipse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939E6E0-704F-4D4C-B841-34FE57E3911F}"/>
              </a:ext>
            </a:extLst>
          </p:cNvPr>
          <p:cNvSpPr>
            <a:spLocks noGrp="1"/>
          </p:cNvSpPr>
          <p:nvPr/>
        </p:nvSpPr>
        <p:spPr>
          <a:xfrm>
            <a:off x="1047750" y="4972050"/>
            <a:ext cx="83629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252B36"/>
                </a:solidFill>
              </a:defRPr>
            </a:pPr>
            <a:r>
              <a:rPr sz="1275" b="0">
                <a:solidFill>
                  <a:srgbClr val="252B36"/>
                </a:solidFill>
              </a:rPr>
              <a:t>比 USB 更適合長距離佈線與移動設備震動場景。</a:t>
            </a:r>
          </a:p>
        </p:txBody>
      </p:sp>
      <p:sp>
        <p:nvSpPr>
          <p:cNvPr id="33" name="橢圓 32">
            <a:extLst>
              <a:ext uri="{FF2B5EF4-FFF2-40B4-BE49-F238E27FC236}">
                <a16:creationId xmlns:a16="http://schemas.microsoft.com/office/drawing/2014/main" id="{3D763671-F14C-42CB-A54E-68E60157E64C}"/>
              </a:ext>
            </a:extLst>
          </p:cNvPr>
          <p:cNvSpPr>
            <a:spLocks noGrp="1"/>
          </p:cNvSpPr>
          <p:nvPr/>
        </p:nvSpPr>
        <p:spPr>
          <a:xfrm>
            <a:off x="838200" y="5410200"/>
            <a:ext cx="95250" cy="95250"/>
          </a:xfrm>
          <a:prstGeom prst="ellipse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CAAB2885-A886-4629-89EE-DF031CB756C3}"/>
              </a:ext>
            </a:extLst>
          </p:cNvPr>
          <p:cNvSpPr>
            <a:spLocks noGrp="1"/>
          </p:cNvSpPr>
          <p:nvPr/>
        </p:nvSpPr>
        <p:spPr>
          <a:xfrm>
            <a:off x="1047750" y="5334000"/>
            <a:ext cx="83629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252B36"/>
                </a:solidFill>
              </a:defRPr>
            </a:pPr>
            <a:r>
              <a:rPr sz="1275" b="0">
                <a:solidFill>
                  <a:srgbClr val="252B36"/>
                </a:solidFill>
              </a:rPr>
              <a:t>官方說明支援最高 15m coax cable，且具備較低 ESD/EMI 雜訊與較低延遲。</a:t>
            </a:r>
          </a:p>
        </p:txBody>
      </p:sp>
      <p:sp>
        <p:nvSpPr>
          <p:cNvPr id="35" name="橢圓 34">
            <a:extLst>
              <a:ext uri="{FF2B5EF4-FFF2-40B4-BE49-F238E27FC236}">
                <a16:creationId xmlns:a16="http://schemas.microsoft.com/office/drawing/2014/main" id="{A2C647CC-13C1-48FE-B8E7-28AC9D639ACD}"/>
              </a:ext>
            </a:extLst>
          </p:cNvPr>
          <p:cNvSpPr>
            <a:spLocks noGrp="1"/>
          </p:cNvSpPr>
          <p:nvPr/>
        </p:nvSpPr>
        <p:spPr>
          <a:xfrm>
            <a:off x="838200" y="5772150"/>
            <a:ext cx="95250" cy="95250"/>
          </a:xfrm>
          <a:prstGeom prst="ellipse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A0F71C6-9FB3-4DD2-AC85-10196615A987}"/>
              </a:ext>
            </a:extLst>
          </p:cNvPr>
          <p:cNvSpPr>
            <a:spLocks noGrp="1"/>
          </p:cNvSpPr>
          <p:nvPr/>
        </p:nvSpPr>
        <p:spPr>
          <a:xfrm>
            <a:off x="1047750" y="5695950"/>
            <a:ext cx="83629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252B36"/>
                </a:solidFill>
              </a:defRPr>
            </a:pPr>
            <a:r>
              <a:rPr sz="1275" b="0">
                <a:solidFill>
                  <a:srgbClr val="252B36"/>
                </a:solidFill>
              </a:rPr>
              <a:t>多相機可透過 GMSL link 或 AUX sync cable 做同步，利於環景感知與大車體部署。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621DC6A0-166C-47EC-A22B-C443BC08081F}"/>
              </a:ext>
            </a:extLst>
          </p:cNvPr>
          <p:cNvSpPr>
            <a:spLocks noGrp="1"/>
          </p:cNvSpPr>
          <p:nvPr/>
        </p:nvSpPr>
        <p:spPr>
          <a:xfrm>
            <a:off x="590550" y="6515100"/>
            <a:ext cx="10572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7A8491"/>
                </a:solidFill>
              </a:defRPr>
            </a:pPr>
            <a:r>
              <a:rPr sz="750" b="0">
                <a:solidFill>
                  <a:srgbClr val="7A8491"/>
                </a:solidFill>
              </a:rPr>
              <a:t>來源：RealSense D457 官方產品頁、AVerMedia SenseEdge 規格頁。</a:t>
            </a:r>
          </a:p>
        </p:txBody>
      </p:sp>
    </p:spTree>
    <p:extLst>
      <p:ext uri="{BB962C8B-B14F-4D97-AF65-F5344CB8AC3E}">
        <p14:creationId xmlns:p14="http://schemas.microsoft.com/office/powerpoint/2010/main" val="736100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圖片 3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955711" y="266700"/>
            <a:ext cx="2338728" cy="47625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1BAFB7AE-5AAF-43EA-8F77-8507C88A5E8F}"/>
              </a:ext>
            </a:extLst>
          </p:cNvPr>
          <p:cNvSpPr>
            <a:spLocks noGrp="1"/>
          </p:cNvSpPr>
          <p:nvPr/>
        </p:nvSpPr>
        <p:spPr>
          <a:xfrm>
            <a:off x="590550" y="32385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20BEC7"/>
                </a:solidFill>
              </a:defRPr>
            </a:pPr>
            <a:r>
              <a:rPr sz="900" b="1">
                <a:solidFill>
                  <a:srgbClr val="20BEC7"/>
                </a:solidFill>
              </a:rPr>
              <a:t>XAI-AG32-REAL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4158E9C-4C9D-4FF9-8E0C-E7CE8F668D72}"/>
              </a:ext>
            </a:extLst>
          </p:cNvPr>
          <p:cNvSpPr>
            <a:spLocks noGrp="1"/>
          </p:cNvSpPr>
          <p:nvPr/>
        </p:nvSpPr>
        <p:spPr>
          <a:xfrm>
            <a:off x="590550" y="628650"/>
            <a:ext cx="10096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475" b="1">
                <a:solidFill>
                  <a:srgbClr val="252B36"/>
                </a:solidFill>
              </a:defRPr>
            </a:pPr>
            <a:r>
              <a:rPr sz="2475" b="1">
                <a:solidFill>
                  <a:srgbClr val="252B36"/>
                </a:solidFill>
              </a:rPr>
              <a:t>AI + 雙眼深度相機：讓模型知道「是什麼」也知道「在哪裡」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2DE9A4E-0762-41DD-B0C9-7A06EAA192E2}"/>
              </a:ext>
            </a:extLst>
          </p:cNvPr>
          <p:cNvSpPr>
            <a:spLocks noGrp="1"/>
          </p:cNvSpPr>
          <p:nvPr/>
        </p:nvSpPr>
        <p:spPr>
          <a:xfrm>
            <a:off x="590550" y="1333500"/>
            <a:ext cx="11010900" cy="19050"/>
          </a:xfrm>
          <a:prstGeom prst="rect">
            <a:avLst/>
          </a:prstGeom>
          <a:solidFill>
            <a:srgbClr val="DCE3EA"/>
          </a:solidFill>
          <a:ln w="0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3155FD9-3F61-42D9-9FF8-DFC046B9433F}"/>
              </a:ext>
            </a:extLst>
          </p:cNvPr>
          <p:cNvSpPr>
            <a:spLocks noGrp="1"/>
          </p:cNvSpPr>
          <p:nvPr/>
        </p:nvSpPr>
        <p:spPr>
          <a:xfrm>
            <a:off x="819150" y="1885950"/>
            <a:ext cx="2286000" cy="2428875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50913A6-AC15-480B-8133-C1ED1E62F436}"/>
              </a:ext>
            </a:extLst>
          </p:cNvPr>
          <p:cNvSpPr>
            <a:spLocks noGrp="1"/>
          </p:cNvSpPr>
          <p:nvPr/>
        </p:nvSpPr>
        <p:spPr>
          <a:xfrm>
            <a:off x="819150" y="1885950"/>
            <a:ext cx="47625" cy="2428875"/>
          </a:xfrm>
          <a:prstGeom prst="rect">
            <a:avLst/>
          </a:prstGeom>
          <a:solidFill>
            <a:srgbClr val="303644"/>
          </a:solidFill>
          <a:ln w="0">
            <a:solidFill>
              <a:srgbClr val="30364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3A266A66-A2E3-4D2A-9161-C2C084731CEE}"/>
              </a:ext>
            </a:extLst>
          </p:cNvPr>
          <p:cNvSpPr>
            <a:spLocks noGrp="1"/>
          </p:cNvSpPr>
          <p:nvPr/>
        </p:nvSpPr>
        <p:spPr>
          <a:xfrm>
            <a:off x="1009650" y="2133600"/>
            <a:ext cx="476250" cy="476250"/>
          </a:xfrm>
          <a:prstGeom prst="ellipse">
            <a:avLst/>
          </a:prstGeom>
          <a:solidFill>
            <a:srgbClr val="30364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540F2E7-4676-4CB0-AC3F-5E3B0476510A}"/>
              </a:ext>
            </a:extLst>
          </p:cNvPr>
          <p:cNvSpPr>
            <a:spLocks noGrp="1"/>
          </p:cNvSpPr>
          <p:nvPr/>
        </p:nvSpPr>
        <p:spPr>
          <a:xfrm>
            <a:off x="1009650" y="223837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8F7ABDF-6D5F-4C2D-936F-424A1BE58A4E}"/>
              </a:ext>
            </a:extLst>
          </p:cNvPr>
          <p:cNvSpPr>
            <a:spLocks noGrp="1"/>
          </p:cNvSpPr>
          <p:nvPr/>
        </p:nvSpPr>
        <p:spPr>
          <a:xfrm>
            <a:off x="1009650" y="28575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252B36"/>
                </a:solidFill>
              </a:defRPr>
            </a:pPr>
            <a:r>
              <a:rPr sz="1650" b="1">
                <a:solidFill>
                  <a:srgbClr val="252B36"/>
                </a:solidFill>
              </a:rPr>
              <a:t>Stereo Depth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A25922C-5892-4AD1-8363-E56B822086B0}"/>
              </a:ext>
            </a:extLst>
          </p:cNvPr>
          <p:cNvSpPr>
            <a:spLocks noGrp="1"/>
          </p:cNvSpPr>
          <p:nvPr/>
        </p:nvSpPr>
        <p:spPr>
          <a:xfrm>
            <a:off x="1009650" y="3333750"/>
            <a:ext cx="180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697386"/>
                </a:solidFill>
              </a:defRPr>
            </a:pPr>
            <a:r>
              <a:rPr sz="1275" b="0">
                <a:solidFill>
                  <a:srgbClr val="697386"/>
                </a:solidFill>
              </a:rPr>
              <a:t>雙鏡頭視差產生深度圖與點雲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2ACF19F-1D24-4675-8ECC-B7B722857B73}"/>
              </a:ext>
            </a:extLst>
          </p:cNvPr>
          <p:cNvSpPr>
            <a:spLocks noGrp="1"/>
          </p:cNvSpPr>
          <p:nvPr/>
        </p:nvSpPr>
        <p:spPr>
          <a:xfrm>
            <a:off x="3219450" y="2800350"/>
            <a:ext cx="285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9AA6B2"/>
                </a:solidFill>
              </a:defRPr>
            </a:pPr>
            <a:r>
              <a:rPr sz="2850" b="1">
                <a:solidFill>
                  <a:srgbClr val="9AA6B2"/>
                </a:solidFill>
              </a:rPr>
              <a:t>&gt;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1326BB9-8C29-4580-B822-596C9B6962F0}"/>
              </a:ext>
            </a:extLst>
          </p:cNvPr>
          <p:cNvSpPr>
            <a:spLocks noGrp="1"/>
          </p:cNvSpPr>
          <p:nvPr/>
        </p:nvSpPr>
        <p:spPr>
          <a:xfrm>
            <a:off x="3581400" y="1885950"/>
            <a:ext cx="2286000" cy="2428875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77F7E60-A3EA-4195-8B54-95228E94C8B2}"/>
              </a:ext>
            </a:extLst>
          </p:cNvPr>
          <p:cNvSpPr>
            <a:spLocks noGrp="1"/>
          </p:cNvSpPr>
          <p:nvPr/>
        </p:nvSpPr>
        <p:spPr>
          <a:xfrm>
            <a:off x="3581400" y="1885950"/>
            <a:ext cx="47625" cy="2428875"/>
          </a:xfrm>
          <a:prstGeom prst="rect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C6555F11-4D37-4D13-B9D5-F606252D5FC4}"/>
              </a:ext>
            </a:extLst>
          </p:cNvPr>
          <p:cNvSpPr>
            <a:spLocks noGrp="1"/>
          </p:cNvSpPr>
          <p:nvPr/>
        </p:nvSpPr>
        <p:spPr>
          <a:xfrm>
            <a:off x="3771900" y="2133600"/>
            <a:ext cx="476250" cy="476250"/>
          </a:xfrm>
          <a:prstGeom prst="ellipse">
            <a:avLst/>
          </a:prstGeom>
          <a:solidFill>
            <a:srgbClr val="20BEC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9C103F5-BDAC-4F9E-8DB0-3DDD0D0F9F58}"/>
              </a:ext>
            </a:extLst>
          </p:cNvPr>
          <p:cNvSpPr>
            <a:spLocks noGrp="1"/>
          </p:cNvSpPr>
          <p:nvPr/>
        </p:nvSpPr>
        <p:spPr>
          <a:xfrm>
            <a:off x="3771900" y="223837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E29C21D-BFE8-419C-8262-95D5571B2028}"/>
              </a:ext>
            </a:extLst>
          </p:cNvPr>
          <p:cNvSpPr>
            <a:spLocks noGrp="1"/>
          </p:cNvSpPr>
          <p:nvPr/>
        </p:nvSpPr>
        <p:spPr>
          <a:xfrm>
            <a:off x="3771900" y="28575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252B36"/>
                </a:solidFill>
              </a:defRPr>
            </a:pPr>
            <a:r>
              <a:rPr sz="1650" b="1">
                <a:solidFill>
                  <a:srgbClr val="252B36"/>
                </a:solidFill>
              </a:rPr>
              <a:t>AI Detection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2C89BE0-E0E3-4E01-99BA-1F9331FC58C1}"/>
              </a:ext>
            </a:extLst>
          </p:cNvPr>
          <p:cNvSpPr>
            <a:spLocks noGrp="1"/>
          </p:cNvSpPr>
          <p:nvPr/>
        </p:nvSpPr>
        <p:spPr>
          <a:xfrm>
            <a:off x="3771900" y="3333750"/>
            <a:ext cx="180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697386"/>
                </a:solidFill>
              </a:defRPr>
            </a:pPr>
            <a:r>
              <a:rPr sz="1275" b="0">
                <a:solidFill>
                  <a:srgbClr val="697386"/>
                </a:solidFill>
              </a:rPr>
              <a:t>物件、人員、姿態、缺陷或區域辨識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0D09DF1-6E57-4D93-8660-0C4E1FBE7130}"/>
              </a:ext>
            </a:extLst>
          </p:cNvPr>
          <p:cNvSpPr>
            <a:spLocks noGrp="1"/>
          </p:cNvSpPr>
          <p:nvPr/>
        </p:nvSpPr>
        <p:spPr>
          <a:xfrm>
            <a:off x="5981700" y="2800350"/>
            <a:ext cx="285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9AA6B2"/>
                </a:solidFill>
              </a:defRPr>
            </a:pPr>
            <a:r>
              <a:rPr sz="2850" b="1">
                <a:solidFill>
                  <a:srgbClr val="9AA6B2"/>
                </a:solidFill>
              </a:rPr>
              <a:t>&gt;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434725F-3A55-4A45-9957-83B427FCC801}"/>
              </a:ext>
            </a:extLst>
          </p:cNvPr>
          <p:cNvSpPr>
            <a:spLocks noGrp="1"/>
          </p:cNvSpPr>
          <p:nvPr/>
        </p:nvSpPr>
        <p:spPr>
          <a:xfrm>
            <a:off x="6343650" y="1885950"/>
            <a:ext cx="2286000" cy="2428875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EC2C46B-F84F-4087-AAD1-1485E3B02BC5}"/>
              </a:ext>
            </a:extLst>
          </p:cNvPr>
          <p:cNvSpPr>
            <a:spLocks noGrp="1"/>
          </p:cNvSpPr>
          <p:nvPr/>
        </p:nvSpPr>
        <p:spPr>
          <a:xfrm>
            <a:off x="6343650" y="1885950"/>
            <a:ext cx="47625" cy="2428875"/>
          </a:xfrm>
          <a:prstGeom prst="rect">
            <a:avLst/>
          </a:prstGeom>
          <a:solidFill>
            <a:srgbClr val="118B94"/>
          </a:solidFill>
          <a:ln w="0">
            <a:solidFill>
              <a:srgbClr val="118B9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橢圓 20">
            <a:extLst>
              <a:ext uri="{FF2B5EF4-FFF2-40B4-BE49-F238E27FC236}">
                <a16:creationId xmlns:a16="http://schemas.microsoft.com/office/drawing/2014/main" id="{785D801E-8DB4-4250-9973-A1668859AA30}"/>
              </a:ext>
            </a:extLst>
          </p:cNvPr>
          <p:cNvSpPr>
            <a:spLocks noGrp="1"/>
          </p:cNvSpPr>
          <p:nvPr/>
        </p:nvSpPr>
        <p:spPr>
          <a:xfrm>
            <a:off x="6534150" y="2133600"/>
            <a:ext cx="476250" cy="476250"/>
          </a:xfrm>
          <a:prstGeom prst="ellipse">
            <a:avLst/>
          </a:prstGeom>
          <a:solidFill>
            <a:srgbClr val="118B9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AF58179-E5AA-4BFE-AC78-1A4A219B112E}"/>
              </a:ext>
            </a:extLst>
          </p:cNvPr>
          <p:cNvSpPr>
            <a:spLocks noGrp="1"/>
          </p:cNvSpPr>
          <p:nvPr/>
        </p:nvSpPr>
        <p:spPr>
          <a:xfrm>
            <a:off x="6534150" y="223837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74C5823-36EE-41B9-B98C-837586E3940F}"/>
              </a:ext>
            </a:extLst>
          </p:cNvPr>
          <p:cNvSpPr>
            <a:spLocks noGrp="1"/>
          </p:cNvSpPr>
          <p:nvPr/>
        </p:nvSpPr>
        <p:spPr>
          <a:xfrm>
            <a:off x="6534150" y="28575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252B36"/>
                </a:solidFill>
              </a:defRPr>
            </a:pPr>
            <a:r>
              <a:rPr sz="1650" b="1">
                <a:solidFill>
                  <a:srgbClr val="252B36"/>
                </a:solidFill>
              </a:rPr>
              <a:t>3D Reasoning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0793E12-8F5B-4211-8FD0-4E4F16C630F8}"/>
              </a:ext>
            </a:extLst>
          </p:cNvPr>
          <p:cNvSpPr>
            <a:spLocks noGrp="1"/>
          </p:cNvSpPr>
          <p:nvPr/>
        </p:nvSpPr>
        <p:spPr>
          <a:xfrm>
            <a:off x="6534150" y="3333750"/>
            <a:ext cx="180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697386"/>
                </a:solidFill>
              </a:defRPr>
            </a:pPr>
            <a:r>
              <a:rPr sz="1275" b="0">
                <a:solidFill>
                  <a:srgbClr val="697386"/>
                </a:solidFill>
              </a:rPr>
              <a:t>把辨識結果映射到實際距離、體積、碰撞空間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46EE093-31FD-4D8E-8D8B-30C615E8ADD4}"/>
              </a:ext>
            </a:extLst>
          </p:cNvPr>
          <p:cNvSpPr>
            <a:spLocks noGrp="1"/>
          </p:cNvSpPr>
          <p:nvPr/>
        </p:nvSpPr>
        <p:spPr>
          <a:xfrm>
            <a:off x="8743950" y="2800350"/>
            <a:ext cx="285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9AA6B2"/>
                </a:solidFill>
              </a:defRPr>
            </a:pPr>
            <a:r>
              <a:rPr sz="2850" b="1">
                <a:solidFill>
                  <a:srgbClr val="9AA6B2"/>
                </a:solidFill>
              </a:rPr>
              <a:t>&gt;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F05EECC0-6A82-44D9-A035-284858903F7C}"/>
              </a:ext>
            </a:extLst>
          </p:cNvPr>
          <p:cNvSpPr>
            <a:spLocks noGrp="1"/>
          </p:cNvSpPr>
          <p:nvPr/>
        </p:nvSpPr>
        <p:spPr>
          <a:xfrm>
            <a:off x="9105900" y="1885950"/>
            <a:ext cx="2286000" cy="2428875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83DAC2B-220B-4262-A661-9BCA933716E9}"/>
              </a:ext>
            </a:extLst>
          </p:cNvPr>
          <p:cNvSpPr>
            <a:spLocks noGrp="1"/>
          </p:cNvSpPr>
          <p:nvPr/>
        </p:nvSpPr>
        <p:spPr>
          <a:xfrm>
            <a:off x="9105900" y="1885950"/>
            <a:ext cx="47625" cy="2428875"/>
          </a:xfrm>
          <a:prstGeom prst="rect">
            <a:avLst/>
          </a:prstGeom>
          <a:solidFill>
            <a:srgbClr val="F28A3C"/>
          </a:solidFill>
          <a:ln w="0">
            <a:solidFill>
              <a:srgbClr val="F28A3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" name="橢圓 27">
            <a:extLst>
              <a:ext uri="{FF2B5EF4-FFF2-40B4-BE49-F238E27FC236}">
                <a16:creationId xmlns:a16="http://schemas.microsoft.com/office/drawing/2014/main" id="{951E7881-CBC5-4E6D-A314-F756C729F2FB}"/>
              </a:ext>
            </a:extLst>
          </p:cNvPr>
          <p:cNvSpPr>
            <a:spLocks noGrp="1"/>
          </p:cNvSpPr>
          <p:nvPr/>
        </p:nvSpPr>
        <p:spPr>
          <a:xfrm>
            <a:off x="9296400" y="2133600"/>
            <a:ext cx="476250" cy="476250"/>
          </a:xfrm>
          <a:prstGeom prst="ellipse">
            <a:avLst/>
          </a:prstGeom>
          <a:solidFill>
            <a:srgbClr val="F28A3C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1ABDBE9-172F-4647-8359-F38BF11DFDD8}"/>
              </a:ext>
            </a:extLst>
          </p:cNvPr>
          <p:cNvSpPr>
            <a:spLocks noGrp="1"/>
          </p:cNvSpPr>
          <p:nvPr/>
        </p:nvSpPr>
        <p:spPr>
          <a:xfrm>
            <a:off x="9296400" y="223837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E384828-4537-4269-BFE1-E8FC7791495D}"/>
              </a:ext>
            </a:extLst>
          </p:cNvPr>
          <p:cNvSpPr>
            <a:spLocks noGrp="1"/>
          </p:cNvSpPr>
          <p:nvPr/>
        </p:nvSpPr>
        <p:spPr>
          <a:xfrm>
            <a:off x="9296400" y="28575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252B36"/>
                </a:solidFill>
              </a:defRPr>
            </a:pPr>
            <a:r>
              <a:rPr sz="1650" b="1">
                <a:solidFill>
                  <a:srgbClr val="252B36"/>
                </a:solidFill>
              </a:rPr>
              <a:t>Edge Action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B5EE552D-3CB3-4445-93D3-EED2A4FAC3BD}"/>
              </a:ext>
            </a:extLst>
          </p:cNvPr>
          <p:cNvSpPr>
            <a:spLocks noGrp="1"/>
          </p:cNvSpPr>
          <p:nvPr/>
        </p:nvSpPr>
        <p:spPr>
          <a:xfrm>
            <a:off x="9296400" y="3333750"/>
            <a:ext cx="180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697386"/>
                </a:solidFill>
              </a:defRPr>
            </a:pPr>
            <a:r>
              <a:rPr sz="1275" b="0">
                <a:solidFill>
                  <a:srgbClr val="697386"/>
                </a:solidFill>
              </a:rPr>
              <a:t>在 Jetson 端即時觸發導航、抓取、警示或記錄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3E759807-4615-477A-88FE-B07DCCC4E4A0}"/>
              </a:ext>
            </a:extLst>
          </p:cNvPr>
          <p:cNvSpPr>
            <a:spLocks noGrp="1"/>
          </p:cNvSpPr>
          <p:nvPr/>
        </p:nvSpPr>
        <p:spPr>
          <a:xfrm>
            <a:off x="876300" y="4972050"/>
            <a:ext cx="4095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303644"/>
                </a:solidFill>
              </a:defRPr>
            </a:pPr>
            <a:r>
              <a:rPr sz="1650" b="1">
                <a:solidFill>
                  <a:srgbClr val="303644"/>
                </a:solidFill>
              </a:rPr>
              <a:t>適合放在 XAI-AG32-REAL 的 demo</a:t>
            </a:r>
          </a:p>
        </p:txBody>
      </p:sp>
      <p:sp>
        <p:nvSpPr>
          <p:cNvPr id="33" name="橢圓 32">
            <a:extLst>
              <a:ext uri="{FF2B5EF4-FFF2-40B4-BE49-F238E27FC236}">
                <a16:creationId xmlns:a16="http://schemas.microsoft.com/office/drawing/2014/main" id="{584FF6E4-B43F-4EB3-BBD3-2432FEA2ABFD}"/>
              </a:ext>
            </a:extLst>
          </p:cNvPr>
          <p:cNvSpPr>
            <a:spLocks noGrp="1"/>
          </p:cNvSpPr>
          <p:nvPr/>
        </p:nvSpPr>
        <p:spPr>
          <a:xfrm>
            <a:off x="876300" y="5486400"/>
            <a:ext cx="95250" cy="95250"/>
          </a:xfrm>
          <a:prstGeom prst="ellipse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1BE7312-8079-43D9-843D-FEE7FC0867CA}"/>
              </a:ext>
            </a:extLst>
          </p:cNvPr>
          <p:cNvSpPr>
            <a:spLocks noGrp="1"/>
          </p:cNvSpPr>
          <p:nvPr/>
        </p:nvSpPr>
        <p:spPr>
          <a:xfrm>
            <a:off x="1085850" y="5410200"/>
            <a:ext cx="59817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252B36"/>
                </a:solidFill>
              </a:defRPr>
            </a:pPr>
            <a:r>
              <a:rPr sz="1350" b="0">
                <a:solidFill>
                  <a:srgbClr val="252B36"/>
                </a:solidFill>
              </a:rPr>
              <a:t>人/車/棧板偵測 + 距離警戒線</a:t>
            </a:r>
          </a:p>
        </p:txBody>
      </p:sp>
      <p:sp>
        <p:nvSpPr>
          <p:cNvPr id="35" name="橢圓 34">
            <a:extLst>
              <a:ext uri="{FF2B5EF4-FFF2-40B4-BE49-F238E27FC236}">
                <a16:creationId xmlns:a16="http://schemas.microsoft.com/office/drawing/2014/main" id="{DCD1A19C-E168-4BBE-8C1A-C4C3AB26E01E}"/>
              </a:ext>
            </a:extLst>
          </p:cNvPr>
          <p:cNvSpPr>
            <a:spLocks noGrp="1"/>
          </p:cNvSpPr>
          <p:nvPr/>
        </p:nvSpPr>
        <p:spPr>
          <a:xfrm>
            <a:off x="876300" y="5810250"/>
            <a:ext cx="95250" cy="95250"/>
          </a:xfrm>
          <a:prstGeom prst="ellipse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CCF58AE-4DF5-4EFF-8FD5-F3CA0935AA27}"/>
              </a:ext>
            </a:extLst>
          </p:cNvPr>
          <p:cNvSpPr>
            <a:spLocks noGrp="1"/>
          </p:cNvSpPr>
          <p:nvPr/>
        </p:nvSpPr>
        <p:spPr>
          <a:xfrm>
            <a:off x="1085850" y="5734050"/>
            <a:ext cx="59817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252B36"/>
                </a:solidFill>
              </a:defRPr>
            </a:pPr>
            <a:r>
              <a:rPr sz="1350" b="0">
                <a:solidFill>
                  <a:srgbClr val="252B36"/>
                </a:solidFill>
              </a:rPr>
              <a:t>AMR 前方障礙物點雲與可通行區域</a:t>
            </a:r>
          </a:p>
        </p:txBody>
      </p:sp>
      <p:sp>
        <p:nvSpPr>
          <p:cNvPr id="37" name="橢圓 36">
            <a:extLst>
              <a:ext uri="{FF2B5EF4-FFF2-40B4-BE49-F238E27FC236}">
                <a16:creationId xmlns:a16="http://schemas.microsoft.com/office/drawing/2014/main" id="{0E68B213-5DE6-4525-BE2D-4F084FBB558B}"/>
              </a:ext>
            </a:extLst>
          </p:cNvPr>
          <p:cNvSpPr>
            <a:spLocks noGrp="1"/>
          </p:cNvSpPr>
          <p:nvPr/>
        </p:nvSpPr>
        <p:spPr>
          <a:xfrm>
            <a:off x="876300" y="6134100"/>
            <a:ext cx="95250" cy="95250"/>
          </a:xfrm>
          <a:prstGeom prst="ellipse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8CBAF0B-2DE3-435F-A9B9-0F10254D15FF}"/>
              </a:ext>
            </a:extLst>
          </p:cNvPr>
          <p:cNvSpPr>
            <a:spLocks noGrp="1"/>
          </p:cNvSpPr>
          <p:nvPr/>
        </p:nvSpPr>
        <p:spPr>
          <a:xfrm>
            <a:off x="1085850" y="6057900"/>
            <a:ext cx="59817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252B36"/>
                </a:solidFill>
              </a:defRPr>
            </a:pPr>
            <a:r>
              <a:rPr sz="1350" b="0">
                <a:solidFill>
                  <a:srgbClr val="252B36"/>
                </a:solidFill>
              </a:rPr>
              <a:t>料箱/工件 6D pose + 取放路徑輔助</a:t>
            </a:r>
          </a:p>
        </p:txBody>
      </p:sp>
    </p:spTree>
    <p:extLst>
      <p:ext uri="{BB962C8B-B14F-4D97-AF65-F5344CB8AC3E}">
        <p14:creationId xmlns:p14="http://schemas.microsoft.com/office/powerpoint/2010/main" val="1352289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圖片 4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955711" y="266700"/>
            <a:ext cx="2338728" cy="47625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F6FBF7BC-3110-411E-B1E7-D3E51A3F0E24}"/>
              </a:ext>
            </a:extLst>
          </p:cNvPr>
          <p:cNvSpPr>
            <a:spLocks noGrp="1"/>
          </p:cNvSpPr>
          <p:nvPr/>
        </p:nvSpPr>
        <p:spPr>
          <a:xfrm>
            <a:off x="590550" y="32385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20BEC7"/>
                </a:solidFill>
              </a:defRPr>
            </a:pPr>
            <a:r>
              <a:rPr sz="900" b="1">
                <a:solidFill>
                  <a:srgbClr val="20BEC7"/>
                </a:solidFill>
              </a:rPr>
              <a:t>XAI-AG32-REAL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7F161F9-0502-4804-81E7-FC1F1F4FACE4}"/>
              </a:ext>
            </a:extLst>
          </p:cNvPr>
          <p:cNvSpPr>
            <a:spLocks noGrp="1"/>
          </p:cNvSpPr>
          <p:nvPr/>
        </p:nvSpPr>
        <p:spPr>
          <a:xfrm>
            <a:off x="590550" y="628650"/>
            <a:ext cx="10096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475" b="1">
                <a:solidFill>
                  <a:srgbClr val="252B36"/>
                </a:solidFill>
              </a:defRPr>
            </a:pPr>
            <a:r>
              <a:rPr sz="2475" b="1">
                <a:solidFill>
                  <a:srgbClr val="252B36"/>
                </a:solidFill>
              </a:rPr>
              <a:t>具體應用：優先鎖定能帶動工業電腦銷售的場景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1B746A8-8907-4E9F-8C8A-F16BC9A89204}"/>
              </a:ext>
            </a:extLst>
          </p:cNvPr>
          <p:cNvSpPr>
            <a:spLocks noGrp="1"/>
          </p:cNvSpPr>
          <p:nvPr/>
        </p:nvSpPr>
        <p:spPr>
          <a:xfrm>
            <a:off x="590550" y="1333500"/>
            <a:ext cx="11010900" cy="19050"/>
          </a:xfrm>
          <a:prstGeom prst="rect">
            <a:avLst/>
          </a:prstGeom>
          <a:solidFill>
            <a:srgbClr val="DCE3EA"/>
          </a:solidFill>
          <a:ln w="0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EEF2D11-3888-489D-BE4F-51DCDB69AECD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3238500" cy="971550"/>
          </a:xfrm>
          <a:prstGeom prst="rect">
            <a:avLst/>
          </a:prstGeom>
          <a:solidFill>
            <a:srgbClr val="F4F7F9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8BA422E-43D4-4507-9A62-C4A15BCB03DB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47625" cy="971550"/>
          </a:xfrm>
          <a:prstGeom prst="rect">
            <a:avLst/>
          </a:prstGeom>
          <a:solidFill>
            <a:srgbClr val="303644"/>
          </a:solidFill>
          <a:ln w="0">
            <a:solidFill>
              <a:srgbClr val="30364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B631A90-AEC4-4A5E-97C2-024A7BFD69F1}"/>
              </a:ext>
            </a:extLst>
          </p:cNvPr>
          <p:cNvSpPr>
            <a:spLocks noGrp="1"/>
          </p:cNvSpPr>
          <p:nvPr/>
        </p:nvSpPr>
        <p:spPr>
          <a:xfrm>
            <a:off x="876300" y="1657350"/>
            <a:ext cx="2781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303644"/>
                </a:solidFill>
              </a:defRPr>
            </a:pPr>
            <a:r>
              <a:rPr sz="1425" b="1">
                <a:solidFill>
                  <a:srgbClr val="303644"/>
                </a:solidFill>
              </a:rPr>
              <a:t>AMR/AGV 導航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AEB31BE-9640-42DD-BC2F-568E4B8DED61}"/>
              </a:ext>
            </a:extLst>
          </p:cNvPr>
          <p:cNvSpPr>
            <a:spLocks noGrp="1"/>
          </p:cNvSpPr>
          <p:nvPr/>
        </p:nvSpPr>
        <p:spPr>
          <a:xfrm>
            <a:off x="876300" y="1962150"/>
            <a:ext cx="27813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13" b="0">
                <a:solidFill>
                  <a:srgbClr val="697386"/>
                </a:solidFill>
              </a:defRPr>
            </a:pPr>
            <a:r>
              <a:rPr sz="1013" b="0">
                <a:solidFill>
                  <a:srgbClr val="697386"/>
                </a:solidFill>
              </a:rPr>
              <a:t>低延遲深度 + 多相機同步，支援避障、安全區與路徑規劃。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1860D14-7E81-4712-8E9A-71BA26CD0AA4}"/>
              </a:ext>
            </a:extLst>
          </p:cNvPr>
          <p:cNvSpPr>
            <a:spLocks noGrp="1"/>
          </p:cNvSpPr>
          <p:nvPr/>
        </p:nvSpPr>
        <p:spPr>
          <a:xfrm>
            <a:off x="685800" y="2609850"/>
            <a:ext cx="3238500" cy="12001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51" name="圖片 50"/>
          <p:cNvPicPr>
            <a:picLocks noChangeAspect="1"/>
          </p:cNvPicPr>
          <p:nvPr/>
        </p:nvPicPr>
        <p:blipFill>
          <a:blip r:embed="rId4"/>
          <a:srcRect t="31657" b="31657"/>
          <a:stretch>
            <a:fillRect/>
          </a:stretch>
        </p:blipFill>
        <p:spPr>
          <a:xfrm>
            <a:off x="695325" y="2619375"/>
            <a:ext cx="3219450" cy="118110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6E4CB303-2EEE-4CF4-9D20-AA8F14351329}"/>
              </a:ext>
            </a:extLst>
          </p:cNvPr>
          <p:cNvSpPr>
            <a:spLocks noGrp="1"/>
          </p:cNvSpPr>
          <p:nvPr/>
        </p:nvSpPr>
        <p:spPr>
          <a:xfrm>
            <a:off x="4362450" y="1524000"/>
            <a:ext cx="3238500" cy="971550"/>
          </a:xfrm>
          <a:prstGeom prst="rect">
            <a:avLst/>
          </a:prstGeom>
          <a:solidFill>
            <a:srgbClr val="F4F7F9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8875F9B-0D72-4EF3-86C0-6D40D414A84A}"/>
              </a:ext>
            </a:extLst>
          </p:cNvPr>
          <p:cNvSpPr>
            <a:spLocks noGrp="1"/>
          </p:cNvSpPr>
          <p:nvPr/>
        </p:nvSpPr>
        <p:spPr>
          <a:xfrm>
            <a:off x="4362450" y="1524000"/>
            <a:ext cx="47625" cy="971550"/>
          </a:xfrm>
          <a:prstGeom prst="rect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37D3075-E0F6-4F60-BCDB-6738BC2A92D0}"/>
              </a:ext>
            </a:extLst>
          </p:cNvPr>
          <p:cNvSpPr>
            <a:spLocks noGrp="1"/>
          </p:cNvSpPr>
          <p:nvPr/>
        </p:nvSpPr>
        <p:spPr>
          <a:xfrm>
            <a:off x="4552950" y="1657350"/>
            <a:ext cx="2781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20BEC7"/>
                </a:solidFill>
              </a:defRPr>
            </a:pPr>
            <a:r>
              <a:rPr sz="1425" b="1">
                <a:solidFill>
                  <a:srgbClr val="20BEC7"/>
                </a:solidFill>
              </a:rPr>
              <a:t>堆高機/工業車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C9ED5B8-A78A-4544-BFEB-9A23F97DD647}"/>
              </a:ext>
            </a:extLst>
          </p:cNvPr>
          <p:cNvSpPr>
            <a:spLocks noGrp="1"/>
          </p:cNvSpPr>
          <p:nvPr/>
        </p:nvSpPr>
        <p:spPr>
          <a:xfrm>
            <a:off x="4552950" y="1962150"/>
            <a:ext cx="27813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13" b="0">
                <a:solidFill>
                  <a:srgbClr val="697386"/>
                </a:solidFill>
              </a:defRPr>
            </a:pPr>
            <a:r>
              <a:rPr sz="1013" b="0">
                <a:solidFill>
                  <a:srgbClr val="697386"/>
                </a:solidFill>
              </a:rPr>
              <a:t>長線材與抗 EMI 適合車體部署，做行人偵測與盲區警示。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EBE13BE-8B2F-4F03-8FA2-E40D0B6AA2C6}"/>
              </a:ext>
            </a:extLst>
          </p:cNvPr>
          <p:cNvSpPr>
            <a:spLocks noGrp="1"/>
          </p:cNvSpPr>
          <p:nvPr/>
        </p:nvSpPr>
        <p:spPr>
          <a:xfrm>
            <a:off x="4362450" y="2609850"/>
            <a:ext cx="3238500" cy="12001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57" name="圖片 56"/>
          <p:cNvPicPr>
            <a:picLocks noChangeAspect="1"/>
          </p:cNvPicPr>
          <p:nvPr/>
        </p:nvPicPr>
        <p:blipFill>
          <a:blip r:embed="rId5"/>
          <a:srcRect t="31657" b="31657"/>
          <a:stretch>
            <a:fillRect/>
          </a:stretch>
        </p:blipFill>
        <p:spPr>
          <a:xfrm>
            <a:off x="4371975" y="2619375"/>
            <a:ext cx="3219450" cy="1181100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AD04F68B-7215-45E2-A39A-6E640D198B7A}"/>
              </a:ext>
            </a:extLst>
          </p:cNvPr>
          <p:cNvSpPr>
            <a:spLocks noGrp="1"/>
          </p:cNvSpPr>
          <p:nvPr/>
        </p:nvSpPr>
        <p:spPr>
          <a:xfrm>
            <a:off x="8039100" y="1524000"/>
            <a:ext cx="3238500" cy="971550"/>
          </a:xfrm>
          <a:prstGeom prst="rect">
            <a:avLst/>
          </a:prstGeom>
          <a:solidFill>
            <a:srgbClr val="F4F7F9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82C618B-4C8B-420B-9BCC-82EE9CF0D6A8}"/>
              </a:ext>
            </a:extLst>
          </p:cNvPr>
          <p:cNvSpPr>
            <a:spLocks noGrp="1"/>
          </p:cNvSpPr>
          <p:nvPr/>
        </p:nvSpPr>
        <p:spPr>
          <a:xfrm>
            <a:off x="8039100" y="1524000"/>
            <a:ext cx="47625" cy="971550"/>
          </a:xfrm>
          <a:prstGeom prst="rect">
            <a:avLst/>
          </a:prstGeom>
          <a:solidFill>
            <a:srgbClr val="118B94"/>
          </a:solidFill>
          <a:ln w="0">
            <a:solidFill>
              <a:srgbClr val="118B9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3B9F549-C6CE-4AD1-BE7F-D279EEFEA74E}"/>
              </a:ext>
            </a:extLst>
          </p:cNvPr>
          <p:cNvSpPr>
            <a:spLocks noGrp="1"/>
          </p:cNvSpPr>
          <p:nvPr/>
        </p:nvSpPr>
        <p:spPr>
          <a:xfrm>
            <a:off x="8229600" y="1657350"/>
            <a:ext cx="2781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118B94"/>
                </a:solidFill>
              </a:defRPr>
            </a:pPr>
            <a:r>
              <a:rPr sz="1425" b="1">
                <a:solidFill>
                  <a:srgbClr val="118B94"/>
                </a:solidFill>
              </a:rPr>
              <a:t>機械手臂取放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65AD14-98F7-437F-BC30-1696E8D42C49}"/>
              </a:ext>
            </a:extLst>
          </p:cNvPr>
          <p:cNvSpPr>
            <a:spLocks noGrp="1"/>
          </p:cNvSpPr>
          <p:nvPr/>
        </p:nvSpPr>
        <p:spPr>
          <a:xfrm>
            <a:off x="8229600" y="1962150"/>
            <a:ext cx="27813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13" b="0">
                <a:solidFill>
                  <a:srgbClr val="697386"/>
                </a:solidFill>
              </a:defRPr>
            </a:pPr>
            <a:r>
              <a:rPr sz="1013" b="0">
                <a:solidFill>
                  <a:srgbClr val="697386"/>
                </a:solidFill>
              </a:rPr>
              <a:t>AI 物件辨識搭配深度/點雲，做 6D pose 與抓取排序。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43A2010-84FD-4F0B-841F-BC30A4AD0A33}"/>
              </a:ext>
            </a:extLst>
          </p:cNvPr>
          <p:cNvSpPr>
            <a:spLocks noGrp="1"/>
          </p:cNvSpPr>
          <p:nvPr/>
        </p:nvSpPr>
        <p:spPr>
          <a:xfrm>
            <a:off x="8039100" y="2609850"/>
            <a:ext cx="3238500" cy="12001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63" name="圖片 62"/>
          <p:cNvPicPr>
            <a:picLocks noChangeAspect="1"/>
          </p:cNvPicPr>
          <p:nvPr/>
        </p:nvPicPr>
        <p:blipFill>
          <a:blip r:embed="rId6"/>
          <a:srcRect t="17390" b="17390"/>
          <a:stretch>
            <a:fillRect/>
          </a:stretch>
        </p:blipFill>
        <p:spPr>
          <a:xfrm>
            <a:off x="8048625" y="2619375"/>
            <a:ext cx="3219450" cy="1181100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03E14D7B-CE22-41BF-833D-23969256815D}"/>
              </a:ext>
            </a:extLst>
          </p:cNvPr>
          <p:cNvSpPr>
            <a:spLocks noGrp="1"/>
          </p:cNvSpPr>
          <p:nvPr/>
        </p:nvSpPr>
        <p:spPr>
          <a:xfrm>
            <a:off x="685800" y="3886200"/>
            <a:ext cx="3238500" cy="971550"/>
          </a:xfrm>
          <a:prstGeom prst="rect">
            <a:avLst/>
          </a:prstGeom>
          <a:solidFill>
            <a:srgbClr val="F4F7F9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B251B4E-7025-42D3-9D00-600150148650}"/>
              </a:ext>
            </a:extLst>
          </p:cNvPr>
          <p:cNvSpPr>
            <a:spLocks noGrp="1"/>
          </p:cNvSpPr>
          <p:nvPr/>
        </p:nvSpPr>
        <p:spPr>
          <a:xfrm>
            <a:off x="685800" y="3886200"/>
            <a:ext cx="47625" cy="971550"/>
          </a:xfrm>
          <a:prstGeom prst="rect">
            <a:avLst/>
          </a:prstGeom>
          <a:solidFill>
            <a:srgbClr val="303644"/>
          </a:solidFill>
          <a:ln w="0">
            <a:solidFill>
              <a:srgbClr val="30364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0CB6525-F700-472D-AF7C-6D29490D491C}"/>
              </a:ext>
            </a:extLst>
          </p:cNvPr>
          <p:cNvSpPr>
            <a:spLocks noGrp="1"/>
          </p:cNvSpPr>
          <p:nvPr/>
        </p:nvSpPr>
        <p:spPr>
          <a:xfrm>
            <a:off x="876300" y="4019550"/>
            <a:ext cx="2781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303644"/>
                </a:solidFill>
              </a:defRPr>
            </a:pPr>
            <a:r>
              <a:rPr sz="1425" b="1">
                <a:solidFill>
                  <a:srgbClr val="303644"/>
                </a:solidFill>
              </a:rPr>
              <a:t>倉儲盤點/量測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FC881DF-E7A1-4B19-8930-4D35DC8DF9F0}"/>
              </a:ext>
            </a:extLst>
          </p:cNvPr>
          <p:cNvSpPr>
            <a:spLocks noGrp="1"/>
          </p:cNvSpPr>
          <p:nvPr/>
        </p:nvSpPr>
        <p:spPr>
          <a:xfrm>
            <a:off x="876300" y="4324350"/>
            <a:ext cx="27813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13" b="0">
                <a:solidFill>
                  <a:srgbClr val="697386"/>
                </a:solidFill>
              </a:defRPr>
            </a:pPr>
            <a:r>
              <a:rPr sz="1013" b="0">
                <a:solidFill>
                  <a:srgbClr val="697386"/>
                </a:solidFill>
              </a:rPr>
              <a:t>RGB-D 判斷貨架、棧板、箱體位置與尺寸，降低 2D 誤判。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2BAE8EF-6D38-4EE3-A864-6A10AF0A4724}"/>
              </a:ext>
            </a:extLst>
          </p:cNvPr>
          <p:cNvSpPr>
            <a:spLocks noGrp="1"/>
          </p:cNvSpPr>
          <p:nvPr/>
        </p:nvSpPr>
        <p:spPr>
          <a:xfrm>
            <a:off x="685800" y="4972050"/>
            <a:ext cx="3238500" cy="12001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69" name="圖片 68"/>
          <p:cNvPicPr>
            <a:picLocks noChangeAspect="1"/>
          </p:cNvPicPr>
          <p:nvPr/>
        </p:nvPicPr>
        <p:blipFill>
          <a:blip r:embed="rId7"/>
          <a:srcRect t="22673" b="22673"/>
          <a:stretch>
            <a:fillRect/>
          </a:stretch>
        </p:blipFill>
        <p:spPr>
          <a:xfrm>
            <a:off x="695325" y="4981575"/>
            <a:ext cx="3219450" cy="1181100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2780CE12-0AF1-42B8-9DAE-5E777AC9153E}"/>
              </a:ext>
            </a:extLst>
          </p:cNvPr>
          <p:cNvSpPr>
            <a:spLocks noGrp="1"/>
          </p:cNvSpPr>
          <p:nvPr/>
        </p:nvSpPr>
        <p:spPr>
          <a:xfrm>
            <a:off x="4362450" y="3886200"/>
            <a:ext cx="3238500" cy="971550"/>
          </a:xfrm>
          <a:prstGeom prst="rect">
            <a:avLst/>
          </a:prstGeom>
          <a:solidFill>
            <a:srgbClr val="F4F7F9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CCAA479-2D44-4C72-B4A0-7EBF4A720DE4}"/>
              </a:ext>
            </a:extLst>
          </p:cNvPr>
          <p:cNvSpPr>
            <a:spLocks noGrp="1"/>
          </p:cNvSpPr>
          <p:nvPr/>
        </p:nvSpPr>
        <p:spPr>
          <a:xfrm>
            <a:off x="4362450" y="3886200"/>
            <a:ext cx="47625" cy="971550"/>
          </a:xfrm>
          <a:prstGeom prst="rect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0A9C9B34-D2A9-4E73-A54C-33E47AF89629}"/>
              </a:ext>
            </a:extLst>
          </p:cNvPr>
          <p:cNvSpPr>
            <a:spLocks noGrp="1"/>
          </p:cNvSpPr>
          <p:nvPr/>
        </p:nvSpPr>
        <p:spPr>
          <a:xfrm>
            <a:off x="4552950" y="4019550"/>
            <a:ext cx="2781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20BEC7"/>
                </a:solidFill>
              </a:defRPr>
            </a:pPr>
            <a:r>
              <a:rPr sz="1425" b="1">
                <a:solidFill>
                  <a:srgbClr val="20BEC7"/>
                </a:solidFill>
              </a:rPr>
              <a:t>廠區安全監控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9406585-A3CA-44D9-A940-239548C83AB9}"/>
              </a:ext>
            </a:extLst>
          </p:cNvPr>
          <p:cNvSpPr>
            <a:spLocks noGrp="1"/>
          </p:cNvSpPr>
          <p:nvPr/>
        </p:nvSpPr>
        <p:spPr>
          <a:xfrm>
            <a:off x="4552950" y="4324350"/>
            <a:ext cx="27813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13" b="0">
                <a:solidFill>
                  <a:srgbClr val="697386"/>
                </a:solidFill>
              </a:defRPr>
            </a:pPr>
            <a:r>
              <a:rPr sz="1013" b="0">
                <a:solidFill>
                  <a:srgbClr val="697386"/>
                </a:solidFill>
              </a:rPr>
              <a:t>用距離資訊過濾誤報，對人機共域與危險區域做即時警示。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82E4FEFC-0877-4372-92E0-759C9A21A10D}"/>
              </a:ext>
            </a:extLst>
          </p:cNvPr>
          <p:cNvSpPr>
            <a:spLocks noGrp="1"/>
          </p:cNvSpPr>
          <p:nvPr/>
        </p:nvSpPr>
        <p:spPr>
          <a:xfrm>
            <a:off x="4362450" y="4972050"/>
            <a:ext cx="3238500" cy="12001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75" name="圖片 74"/>
          <p:cNvPicPr>
            <a:picLocks noChangeAspect="1"/>
          </p:cNvPicPr>
          <p:nvPr/>
        </p:nvPicPr>
        <p:blipFill>
          <a:blip r:embed="rId8"/>
          <a:srcRect t="17301" b="17301"/>
          <a:stretch>
            <a:fillRect/>
          </a:stretch>
        </p:blipFill>
        <p:spPr>
          <a:xfrm>
            <a:off x="4371975" y="4981575"/>
            <a:ext cx="3219450" cy="1181100"/>
          </a:xfrm>
          <a:prstGeom prst="rect">
            <a:avLst/>
          </a:prstGeom>
        </p:spPr>
      </p:pic>
      <p:sp>
        <p:nvSpPr>
          <p:cNvPr id="35" name="矩形 34">
            <a:extLst>
              <a:ext uri="{FF2B5EF4-FFF2-40B4-BE49-F238E27FC236}">
                <a16:creationId xmlns:a16="http://schemas.microsoft.com/office/drawing/2014/main" id="{CF313E87-26F6-4D39-9FF8-CFA9A9676F8F}"/>
              </a:ext>
            </a:extLst>
          </p:cNvPr>
          <p:cNvSpPr>
            <a:spLocks noGrp="1"/>
          </p:cNvSpPr>
          <p:nvPr/>
        </p:nvSpPr>
        <p:spPr>
          <a:xfrm>
            <a:off x="8039100" y="3886200"/>
            <a:ext cx="3238500" cy="971550"/>
          </a:xfrm>
          <a:prstGeom prst="rect">
            <a:avLst/>
          </a:prstGeom>
          <a:solidFill>
            <a:srgbClr val="F4F7F9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140A749A-5AD5-447D-88B4-E376D7C035EB}"/>
              </a:ext>
            </a:extLst>
          </p:cNvPr>
          <p:cNvSpPr>
            <a:spLocks noGrp="1"/>
          </p:cNvSpPr>
          <p:nvPr/>
        </p:nvSpPr>
        <p:spPr>
          <a:xfrm>
            <a:off x="8039100" y="3886200"/>
            <a:ext cx="47625" cy="971550"/>
          </a:xfrm>
          <a:prstGeom prst="rect">
            <a:avLst/>
          </a:prstGeom>
          <a:solidFill>
            <a:srgbClr val="118B94"/>
          </a:solidFill>
          <a:ln w="0">
            <a:solidFill>
              <a:srgbClr val="118B9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282653C0-7984-4782-AD7B-54ED6561DC5A}"/>
              </a:ext>
            </a:extLst>
          </p:cNvPr>
          <p:cNvSpPr>
            <a:spLocks noGrp="1"/>
          </p:cNvSpPr>
          <p:nvPr/>
        </p:nvSpPr>
        <p:spPr>
          <a:xfrm>
            <a:off x="8229600" y="4019550"/>
            <a:ext cx="2781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118B94"/>
                </a:solidFill>
              </a:defRPr>
            </a:pPr>
            <a:r>
              <a:rPr sz="1425" b="1">
                <a:solidFill>
                  <a:srgbClr val="118B94"/>
                </a:solidFill>
              </a:rPr>
              <a:t>戶外/半戶外設備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75A283FC-7EE8-43B6-B17E-288EDC5F51CA}"/>
              </a:ext>
            </a:extLst>
          </p:cNvPr>
          <p:cNvSpPr>
            <a:spLocks noGrp="1"/>
          </p:cNvSpPr>
          <p:nvPr/>
        </p:nvSpPr>
        <p:spPr>
          <a:xfrm>
            <a:off x="8229600" y="4324350"/>
            <a:ext cx="27813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13" b="0">
                <a:solidFill>
                  <a:srgbClr val="697386"/>
                </a:solidFill>
              </a:defRPr>
            </a:pPr>
            <a:r>
              <a:rPr sz="1013" b="0">
                <a:solidFill>
                  <a:srgbClr val="697386"/>
                </a:solidFill>
              </a:rPr>
              <a:t>IP65、global shutter、GMSL 介面適合移動機器與嚴苛現場。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E5B31890-077F-4DAF-935C-9AA289564D04}"/>
              </a:ext>
            </a:extLst>
          </p:cNvPr>
          <p:cNvSpPr>
            <a:spLocks noGrp="1"/>
          </p:cNvSpPr>
          <p:nvPr/>
        </p:nvSpPr>
        <p:spPr>
          <a:xfrm>
            <a:off x="8039100" y="4972050"/>
            <a:ext cx="3238500" cy="12001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81" name="圖片 80"/>
          <p:cNvPicPr>
            <a:picLocks noChangeAspect="1"/>
          </p:cNvPicPr>
          <p:nvPr/>
        </p:nvPicPr>
        <p:blipFill>
          <a:blip r:embed="rId9"/>
          <a:srcRect t="23663" b="23663"/>
          <a:stretch>
            <a:fillRect/>
          </a:stretch>
        </p:blipFill>
        <p:spPr>
          <a:xfrm>
            <a:off x="8048625" y="4981575"/>
            <a:ext cx="3219450" cy="1181100"/>
          </a:xfrm>
          <a:prstGeom prst="rect">
            <a:avLst/>
          </a:prstGeom>
        </p:spPr>
      </p:pic>
      <p:sp>
        <p:nvSpPr>
          <p:cNvPr id="41" name="矩形 40">
            <a:extLst>
              <a:ext uri="{FF2B5EF4-FFF2-40B4-BE49-F238E27FC236}">
                <a16:creationId xmlns:a16="http://schemas.microsoft.com/office/drawing/2014/main" id="{71370791-414F-4C93-94AB-6B8A982A8BAA}"/>
              </a:ext>
            </a:extLst>
          </p:cNvPr>
          <p:cNvSpPr>
            <a:spLocks noGrp="1"/>
          </p:cNvSpPr>
          <p:nvPr/>
        </p:nvSpPr>
        <p:spPr>
          <a:xfrm>
            <a:off x="590550" y="6515100"/>
            <a:ext cx="10572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7A8491"/>
                </a:solidFill>
              </a:defRPr>
            </a:pPr>
            <a:r>
              <a:rPr sz="750" b="0">
                <a:solidFill>
                  <a:srgbClr val="7A8491"/>
                </a:solidFill>
              </a:rPr>
              <a:t>應用彙整：RealSense D457 官方頁、RealSense case studies、2025-2026 robotics/RGB-D 研究；圖片來源列於來源頁與 source-notes。</a:t>
            </a:r>
          </a:p>
        </p:txBody>
      </p:sp>
    </p:spTree>
    <p:extLst>
      <p:ext uri="{BB962C8B-B14F-4D97-AF65-F5344CB8AC3E}">
        <p14:creationId xmlns:p14="http://schemas.microsoft.com/office/powerpoint/2010/main" val="876459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955711" y="266700"/>
            <a:ext cx="2338728" cy="47625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FF798C3C-B002-4970-822D-4306486E0DB0}"/>
              </a:ext>
            </a:extLst>
          </p:cNvPr>
          <p:cNvSpPr>
            <a:spLocks noGrp="1"/>
          </p:cNvSpPr>
          <p:nvPr/>
        </p:nvSpPr>
        <p:spPr>
          <a:xfrm>
            <a:off x="590550" y="32385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20BEC7"/>
                </a:solidFill>
              </a:defRPr>
            </a:pPr>
            <a:r>
              <a:rPr sz="900" b="1">
                <a:solidFill>
                  <a:srgbClr val="20BEC7"/>
                </a:solidFill>
              </a:rPr>
              <a:t>XAI-AG32-REAL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A34408C-E394-4638-92FB-6BB55479A421}"/>
              </a:ext>
            </a:extLst>
          </p:cNvPr>
          <p:cNvSpPr>
            <a:spLocks noGrp="1"/>
          </p:cNvSpPr>
          <p:nvPr/>
        </p:nvSpPr>
        <p:spPr>
          <a:xfrm>
            <a:off x="590550" y="628650"/>
            <a:ext cx="10096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475" b="1">
                <a:solidFill>
                  <a:srgbClr val="252B36"/>
                </a:solidFill>
              </a:defRPr>
            </a:pPr>
            <a:r>
              <a:rPr sz="2475" b="1">
                <a:solidFill>
                  <a:srgbClr val="252B36"/>
                </a:solidFill>
              </a:rPr>
              <a:t>市場與技術趨勢：深度資料正在變成 Physical AI 的底層輸入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E72DAD5-14B5-48BD-97B2-94314C006CD2}"/>
              </a:ext>
            </a:extLst>
          </p:cNvPr>
          <p:cNvSpPr>
            <a:spLocks noGrp="1"/>
          </p:cNvSpPr>
          <p:nvPr/>
        </p:nvSpPr>
        <p:spPr>
          <a:xfrm>
            <a:off x="590550" y="1333500"/>
            <a:ext cx="11010900" cy="19050"/>
          </a:xfrm>
          <a:prstGeom prst="rect">
            <a:avLst/>
          </a:prstGeom>
          <a:solidFill>
            <a:srgbClr val="DCE3EA"/>
          </a:solidFill>
          <a:ln w="0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CA0B7F3-BC15-44E1-90E0-512904CD63D3}"/>
              </a:ext>
            </a:extLst>
          </p:cNvPr>
          <p:cNvSpPr>
            <a:spLocks noGrp="1"/>
          </p:cNvSpPr>
          <p:nvPr/>
        </p:nvSpPr>
        <p:spPr>
          <a:xfrm>
            <a:off x="819150" y="1638300"/>
            <a:ext cx="1009650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0455C82-F79B-48F1-8446-1295BF113495}"/>
              </a:ext>
            </a:extLst>
          </p:cNvPr>
          <p:cNvSpPr>
            <a:spLocks noGrp="1"/>
          </p:cNvSpPr>
          <p:nvPr/>
        </p:nvSpPr>
        <p:spPr>
          <a:xfrm>
            <a:off x="819150" y="1638300"/>
            <a:ext cx="47625" cy="781050"/>
          </a:xfrm>
          <a:prstGeom prst="rect">
            <a:avLst/>
          </a:prstGeom>
          <a:solidFill>
            <a:srgbClr val="303644"/>
          </a:solidFill>
          <a:ln w="0">
            <a:solidFill>
              <a:srgbClr val="30364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7A5E361-D4D2-41D1-95A8-F67B0A387382}"/>
              </a:ext>
            </a:extLst>
          </p:cNvPr>
          <p:cNvSpPr>
            <a:spLocks noGrp="1"/>
          </p:cNvSpPr>
          <p:nvPr/>
        </p:nvSpPr>
        <p:spPr>
          <a:xfrm>
            <a:off x="1085850" y="183832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303644"/>
                </a:solidFill>
              </a:defRPr>
            </a:pPr>
            <a:r>
              <a:rPr sz="1500" b="1">
                <a:solidFill>
                  <a:srgbClr val="303644"/>
                </a:solidFill>
              </a:rPr>
              <a:t>真實部署案例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08DDA43-6BCA-4A0D-8EA7-F205EDBFD566}"/>
              </a:ext>
            </a:extLst>
          </p:cNvPr>
          <p:cNvSpPr>
            <a:spLocks noGrp="1"/>
          </p:cNvSpPr>
          <p:nvPr/>
        </p:nvSpPr>
        <p:spPr>
          <a:xfrm>
            <a:off x="3143250" y="1809750"/>
            <a:ext cx="7239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252B36"/>
                </a:solidFill>
              </a:defRPr>
            </a:pPr>
            <a:r>
              <a:rPr sz="1350" b="0">
                <a:solidFill>
                  <a:srgbClr val="252B36"/>
                </a:solidFill>
              </a:rPr>
              <a:t>RealSense 案例涵蓋 AMR、機器手臂、工廠可視化、工業車、半導體巡檢與 humanoid robots。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CAED70B-28ED-4E8B-8AD3-B895D5078FCD}"/>
              </a:ext>
            </a:extLst>
          </p:cNvPr>
          <p:cNvSpPr>
            <a:spLocks noGrp="1"/>
          </p:cNvSpPr>
          <p:nvPr/>
        </p:nvSpPr>
        <p:spPr>
          <a:xfrm>
            <a:off x="819150" y="2667000"/>
            <a:ext cx="1009650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07CC60D-A51C-452F-B2EF-3C84FAB13963}"/>
              </a:ext>
            </a:extLst>
          </p:cNvPr>
          <p:cNvSpPr>
            <a:spLocks noGrp="1"/>
          </p:cNvSpPr>
          <p:nvPr/>
        </p:nvSpPr>
        <p:spPr>
          <a:xfrm>
            <a:off x="819150" y="2667000"/>
            <a:ext cx="47625" cy="781050"/>
          </a:xfrm>
          <a:prstGeom prst="rect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4844B08-22B9-4E03-AA67-1FE0F49080A8}"/>
              </a:ext>
            </a:extLst>
          </p:cNvPr>
          <p:cNvSpPr>
            <a:spLocks noGrp="1"/>
          </p:cNvSpPr>
          <p:nvPr/>
        </p:nvSpPr>
        <p:spPr>
          <a:xfrm>
            <a:off x="1085850" y="286702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0BEC7"/>
                </a:solidFill>
              </a:defRPr>
            </a:pPr>
            <a:r>
              <a:rPr sz="1500" b="1">
                <a:solidFill>
                  <a:srgbClr val="20BEC7"/>
                </a:solidFill>
              </a:rPr>
              <a:t>研究方向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C154847-B33B-4AC9-ADFD-A33FE79DC2D2}"/>
              </a:ext>
            </a:extLst>
          </p:cNvPr>
          <p:cNvSpPr>
            <a:spLocks noGrp="1"/>
          </p:cNvSpPr>
          <p:nvPr/>
        </p:nvSpPr>
        <p:spPr>
          <a:xfrm>
            <a:off x="3143250" y="2838450"/>
            <a:ext cx="7239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252B36"/>
                </a:solidFill>
              </a:defRPr>
            </a:pPr>
            <a:r>
              <a:rPr sz="1350" b="0">
                <a:solidFill>
                  <a:srgbClr val="252B36"/>
                </a:solidFill>
              </a:rPr>
              <a:t>2025 stereoscopic depth camera 比較研究指出，RGB-D 相機選型需依距離、場景與是否需要 GPU/AI 模組而定。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AD29C47-3EF0-4A93-B86D-C9442FADA3EF}"/>
              </a:ext>
            </a:extLst>
          </p:cNvPr>
          <p:cNvSpPr>
            <a:spLocks noGrp="1"/>
          </p:cNvSpPr>
          <p:nvPr/>
        </p:nvSpPr>
        <p:spPr>
          <a:xfrm>
            <a:off x="819150" y="3695700"/>
            <a:ext cx="1009650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803A784-3807-424A-88A0-B7E27335ADE7}"/>
              </a:ext>
            </a:extLst>
          </p:cNvPr>
          <p:cNvSpPr>
            <a:spLocks noGrp="1"/>
          </p:cNvSpPr>
          <p:nvPr/>
        </p:nvSpPr>
        <p:spPr>
          <a:xfrm>
            <a:off x="819150" y="3695700"/>
            <a:ext cx="47625" cy="781050"/>
          </a:xfrm>
          <a:prstGeom prst="rect">
            <a:avLst/>
          </a:prstGeom>
          <a:solidFill>
            <a:srgbClr val="118B94"/>
          </a:solidFill>
          <a:ln w="0">
            <a:solidFill>
              <a:srgbClr val="118B9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F9C2D9B-50E0-4391-BE7E-59BEF85092A3}"/>
              </a:ext>
            </a:extLst>
          </p:cNvPr>
          <p:cNvSpPr>
            <a:spLocks noGrp="1"/>
          </p:cNvSpPr>
          <p:nvPr/>
        </p:nvSpPr>
        <p:spPr>
          <a:xfrm>
            <a:off x="1085850" y="389572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118B94"/>
                </a:solidFill>
              </a:defRPr>
            </a:pPr>
            <a:r>
              <a:rPr sz="1500" b="1">
                <a:solidFill>
                  <a:srgbClr val="118B94"/>
                </a:solidFill>
              </a:rPr>
              <a:t>抓取與產線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4CCD899-8320-4E1F-AB80-5648BDD21306}"/>
              </a:ext>
            </a:extLst>
          </p:cNvPr>
          <p:cNvSpPr>
            <a:spLocks noGrp="1"/>
          </p:cNvSpPr>
          <p:nvPr/>
        </p:nvSpPr>
        <p:spPr>
          <a:xfrm>
            <a:off x="3143250" y="3867150"/>
            <a:ext cx="7239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252B36"/>
                </a:solidFill>
              </a:defRPr>
            </a:pPr>
            <a:r>
              <a:rPr sz="1350" b="0">
                <a:solidFill>
                  <a:srgbClr val="252B36"/>
                </a:solidFill>
              </a:rPr>
              <a:t>2026 bin-picking 研究把 RGB-D、Mask R-CNN、SAM-6D、多視角融合與碰撞檢查串成低成本取放 pipeline。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A5FCF7B-08EE-4764-8131-0C229D7F2FE3}"/>
              </a:ext>
            </a:extLst>
          </p:cNvPr>
          <p:cNvSpPr>
            <a:spLocks noGrp="1"/>
          </p:cNvSpPr>
          <p:nvPr/>
        </p:nvSpPr>
        <p:spPr>
          <a:xfrm>
            <a:off x="819150" y="4724400"/>
            <a:ext cx="1009650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FEFA52-E48A-4DC9-9940-09D1D5FC2E52}"/>
              </a:ext>
            </a:extLst>
          </p:cNvPr>
          <p:cNvSpPr>
            <a:spLocks noGrp="1"/>
          </p:cNvSpPr>
          <p:nvPr/>
        </p:nvSpPr>
        <p:spPr>
          <a:xfrm>
            <a:off x="819150" y="4724400"/>
            <a:ext cx="47625" cy="781050"/>
          </a:xfrm>
          <a:prstGeom prst="rect">
            <a:avLst/>
          </a:prstGeom>
          <a:solidFill>
            <a:srgbClr val="F28A3C"/>
          </a:solidFill>
          <a:ln w="0">
            <a:solidFill>
              <a:srgbClr val="F28A3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5CC3272-FD11-42E7-84EA-725AF299822A}"/>
              </a:ext>
            </a:extLst>
          </p:cNvPr>
          <p:cNvSpPr>
            <a:spLocks noGrp="1"/>
          </p:cNvSpPr>
          <p:nvPr/>
        </p:nvSpPr>
        <p:spPr>
          <a:xfrm>
            <a:off x="1085850" y="492442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F28A3C"/>
                </a:solidFill>
              </a:defRPr>
            </a:pPr>
            <a:r>
              <a:rPr sz="1500" b="1">
                <a:solidFill>
                  <a:srgbClr val="F28A3C"/>
                </a:solidFill>
              </a:rPr>
              <a:t>銷售含意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6B062DE-03B4-41A1-8CA1-AF3A8765EB7D}"/>
              </a:ext>
            </a:extLst>
          </p:cNvPr>
          <p:cNvSpPr>
            <a:spLocks noGrp="1"/>
          </p:cNvSpPr>
          <p:nvPr/>
        </p:nvSpPr>
        <p:spPr>
          <a:xfrm>
            <a:off x="3143250" y="4895850"/>
            <a:ext cx="7239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252B36"/>
                </a:solidFill>
              </a:defRPr>
            </a:pPr>
            <a:r>
              <a:rPr sz="1350" b="0">
                <a:solidFill>
                  <a:srgbClr val="252B36"/>
                </a:solidFill>
              </a:rPr>
              <a:t>客戶需要的不只是 camera spec，而是可驗證的感測、推論、I/O、散熱與長期供貨組合。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8B7599F-D84B-4E7F-BC15-ABD6A7D5634E}"/>
              </a:ext>
            </a:extLst>
          </p:cNvPr>
          <p:cNvSpPr>
            <a:spLocks noGrp="1"/>
          </p:cNvSpPr>
          <p:nvPr/>
        </p:nvSpPr>
        <p:spPr>
          <a:xfrm>
            <a:off x="590550" y="6515100"/>
            <a:ext cx="10572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7A8491"/>
                </a:solidFill>
              </a:defRPr>
            </a:pPr>
            <a:r>
              <a:rPr sz="750" b="0">
                <a:solidFill>
                  <a:srgbClr val="7A8491"/>
                </a:solidFill>
              </a:rPr>
              <a:t>來源：RealSense Case Studies；arXiv:2501.07421；arXiv:2604.04690。</a:t>
            </a:r>
          </a:p>
        </p:txBody>
      </p:sp>
    </p:spTree>
    <p:extLst>
      <p:ext uri="{BB962C8B-B14F-4D97-AF65-F5344CB8AC3E}">
        <p14:creationId xmlns:p14="http://schemas.microsoft.com/office/powerpoint/2010/main" val="1285644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955711" y="266700"/>
            <a:ext cx="2338728" cy="47625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16AB6522-5B21-4A52-B922-5FC1E41F1EB0}"/>
              </a:ext>
            </a:extLst>
          </p:cNvPr>
          <p:cNvSpPr>
            <a:spLocks noGrp="1"/>
          </p:cNvSpPr>
          <p:nvPr/>
        </p:nvSpPr>
        <p:spPr>
          <a:xfrm>
            <a:off x="590550" y="32385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20BEC7"/>
                </a:solidFill>
              </a:defRPr>
            </a:pPr>
            <a:r>
              <a:rPr sz="900" b="1">
                <a:solidFill>
                  <a:srgbClr val="20BEC7"/>
                </a:solidFill>
              </a:rPr>
              <a:t>XAI-AG32-REAL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A3325F5-0042-4DC8-85FA-78366CF21DFD}"/>
              </a:ext>
            </a:extLst>
          </p:cNvPr>
          <p:cNvSpPr>
            <a:spLocks noGrp="1"/>
          </p:cNvSpPr>
          <p:nvPr/>
        </p:nvSpPr>
        <p:spPr>
          <a:xfrm>
            <a:off x="590550" y="628650"/>
            <a:ext cx="10096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475" b="1">
                <a:solidFill>
                  <a:srgbClr val="252B36"/>
                </a:solidFill>
              </a:defRPr>
            </a:pPr>
            <a:r>
              <a:rPr sz="2475" b="1">
                <a:solidFill>
                  <a:srgbClr val="252B36"/>
                </a:solidFill>
              </a:rPr>
              <a:t>建議產品化包裝：把 XAI-AG32-REAL 賣成可驗證方案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6D4C959-9F12-479F-86EF-49846BBCF8D7}"/>
              </a:ext>
            </a:extLst>
          </p:cNvPr>
          <p:cNvSpPr>
            <a:spLocks noGrp="1"/>
          </p:cNvSpPr>
          <p:nvPr/>
        </p:nvSpPr>
        <p:spPr>
          <a:xfrm>
            <a:off x="590550" y="1333500"/>
            <a:ext cx="11010900" cy="19050"/>
          </a:xfrm>
          <a:prstGeom prst="rect">
            <a:avLst/>
          </a:prstGeom>
          <a:solidFill>
            <a:srgbClr val="DCE3EA"/>
          </a:solidFill>
          <a:ln w="0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18F737D-E8C1-45EB-98D9-6A49E5B833A7}"/>
              </a:ext>
            </a:extLst>
          </p:cNvPr>
          <p:cNvSpPr>
            <a:spLocks noGrp="1"/>
          </p:cNvSpPr>
          <p:nvPr/>
        </p:nvSpPr>
        <p:spPr>
          <a:xfrm>
            <a:off x="742950" y="1695450"/>
            <a:ext cx="4953000" cy="3790950"/>
          </a:xfrm>
          <a:prstGeom prst="rect">
            <a:avLst/>
          </a:prstGeom>
          <a:solidFill>
            <a:srgbClr val="F4F7F9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04381BD-8A12-4152-A960-2AC591A05212}"/>
              </a:ext>
            </a:extLst>
          </p:cNvPr>
          <p:cNvSpPr>
            <a:spLocks noGrp="1"/>
          </p:cNvSpPr>
          <p:nvPr/>
        </p:nvSpPr>
        <p:spPr>
          <a:xfrm>
            <a:off x="742950" y="1695450"/>
            <a:ext cx="47625" cy="3790950"/>
          </a:xfrm>
          <a:prstGeom prst="rect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9EA8FD8-5410-45C5-8760-A61BD1FD8D63}"/>
              </a:ext>
            </a:extLst>
          </p:cNvPr>
          <p:cNvSpPr>
            <a:spLocks noGrp="1"/>
          </p:cNvSpPr>
          <p:nvPr/>
        </p:nvSpPr>
        <p:spPr>
          <a:xfrm>
            <a:off x="1066800" y="203835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303644"/>
                </a:solidFill>
              </a:defRPr>
            </a:pPr>
            <a:r>
              <a:rPr sz="1800" b="1">
                <a:solidFill>
                  <a:srgbClr val="303644"/>
                </a:solidFill>
              </a:rPr>
              <a:t>套件內容</a:t>
            </a:r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829641F4-E4CD-433A-A9D1-404EAAE2034A}"/>
              </a:ext>
            </a:extLst>
          </p:cNvPr>
          <p:cNvSpPr>
            <a:spLocks noGrp="1"/>
          </p:cNvSpPr>
          <p:nvPr/>
        </p:nvSpPr>
        <p:spPr>
          <a:xfrm>
            <a:off x="1085850" y="2647950"/>
            <a:ext cx="95250" cy="95250"/>
          </a:xfrm>
          <a:prstGeom prst="ellipse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984ACE9-18B8-43F1-B559-06EBBBF86039}"/>
              </a:ext>
            </a:extLst>
          </p:cNvPr>
          <p:cNvSpPr>
            <a:spLocks noGrp="1"/>
          </p:cNvSpPr>
          <p:nvPr/>
        </p:nvSpPr>
        <p:spPr>
          <a:xfrm>
            <a:off x="1295400" y="2571750"/>
            <a:ext cx="36957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252B36"/>
                </a:solidFill>
              </a:defRPr>
            </a:pPr>
            <a:r>
              <a:rPr sz="1275" b="0">
                <a:solidFill>
                  <a:srgbClr val="252B36"/>
                </a:solidFill>
              </a:rPr>
              <a:t>標準開發套件：D457 + GMSL board + AGX Orin carrier + 預載環境</a:t>
            </a: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452BA342-E8FC-4447-ACEA-F4E62FE8CFA7}"/>
              </a:ext>
            </a:extLst>
          </p:cNvPr>
          <p:cNvSpPr>
            <a:spLocks noGrp="1"/>
          </p:cNvSpPr>
          <p:nvPr/>
        </p:nvSpPr>
        <p:spPr>
          <a:xfrm>
            <a:off x="1085850" y="3200400"/>
            <a:ext cx="95250" cy="95250"/>
          </a:xfrm>
          <a:prstGeom prst="ellipse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7DEE638-DC29-4230-9336-095186C73698}"/>
              </a:ext>
            </a:extLst>
          </p:cNvPr>
          <p:cNvSpPr>
            <a:spLocks noGrp="1"/>
          </p:cNvSpPr>
          <p:nvPr/>
        </p:nvSpPr>
        <p:spPr>
          <a:xfrm>
            <a:off x="1295400" y="3124200"/>
            <a:ext cx="36957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252B36"/>
                </a:solidFill>
              </a:defRPr>
            </a:pPr>
            <a:r>
              <a:rPr sz="1275" b="0">
                <a:solidFill>
                  <a:srgbClr val="252B36"/>
                </a:solidFill>
              </a:rPr>
              <a:t>選配：AGX Orin 64GB / Industrial、外殼、電源、線材、相機固定件</a:t>
            </a:r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72197D82-2D6E-4E8F-99B9-AC1E3617A8DB}"/>
              </a:ext>
            </a:extLst>
          </p:cNvPr>
          <p:cNvSpPr>
            <a:spLocks noGrp="1"/>
          </p:cNvSpPr>
          <p:nvPr/>
        </p:nvSpPr>
        <p:spPr>
          <a:xfrm>
            <a:off x="1085850" y="3752850"/>
            <a:ext cx="95250" cy="95250"/>
          </a:xfrm>
          <a:prstGeom prst="ellipse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8FFFDF5-5E0C-4461-A540-5F3D509DE4CA}"/>
              </a:ext>
            </a:extLst>
          </p:cNvPr>
          <p:cNvSpPr>
            <a:spLocks noGrp="1"/>
          </p:cNvSpPr>
          <p:nvPr/>
        </p:nvSpPr>
        <p:spPr>
          <a:xfrm>
            <a:off x="1295400" y="3676650"/>
            <a:ext cx="36957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252B36"/>
                </a:solidFill>
              </a:defRPr>
            </a:pPr>
            <a:r>
              <a:rPr sz="1275" b="0">
                <a:solidFill>
                  <a:srgbClr val="252B36"/>
                </a:solidFill>
              </a:rPr>
              <a:t>交付：Ubuntu/JetPack/SDK 確認、相機 viewer、深度/點雲 demo、基本 AI 範例</a:t>
            </a:r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5F4D8920-1B5A-4113-8205-ACDF9C663B65}"/>
              </a:ext>
            </a:extLst>
          </p:cNvPr>
          <p:cNvSpPr>
            <a:spLocks noGrp="1"/>
          </p:cNvSpPr>
          <p:nvPr/>
        </p:nvSpPr>
        <p:spPr>
          <a:xfrm>
            <a:off x="1085850" y="4305300"/>
            <a:ext cx="95250" cy="95250"/>
          </a:xfrm>
          <a:prstGeom prst="ellipse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B14A48F-9CF1-4B6C-AC5A-8CF6234BAA6C}"/>
              </a:ext>
            </a:extLst>
          </p:cNvPr>
          <p:cNvSpPr>
            <a:spLocks noGrp="1"/>
          </p:cNvSpPr>
          <p:nvPr/>
        </p:nvSpPr>
        <p:spPr>
          <a:xfrm>
            <a:off x="1295400" y="4229100"/>
            <a:ext cx="36957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252B36"/>
                </a:solidFill>
              </a:defRPr>
            </a:pPr>
            <a:r>
              <a:rPr sz="1275" b="0">
                <a:solidFill>
                  <a:srgbClr val="252B36"/>
                </a:solidFill>
              </a:rPr>
              <a:t>服務：客戶 PoC 場景調整、相機安裝角度建議、I/O 連接與散熱評估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E5A4BF3-1267-407A-A3B6-7DD1C034D707}"/>
              </a:ext>
            </a:extLst>
          </p:cNvPr>
          <p:cNvSpPr>
            <a:spLocks noGrp="1"/>
          </p:cNvSpPr>
          <p:nvPr/>
        </p:nvSpPr>
        <p:spPr>
          <a:xfrm>
            <a:off x="6381750" y="1695450"/>
            <a:ext cx="4495800" cy="3790950"/>
          </a:xfrm>
          <a:prstGeom prst="rect">
            <a:avLst/>
          </a:prstGeom>
          <a:solidFill>
            <a:srgbClr val="E9F4F5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28830FC-1D28-48A1-8738-03B30EEFA08C}"/>
              </a:ext>
            </a:extLst>
          </p:cNvPr>
          <p:cNvSpPr>
            <a:spLocks noGrp="1"/>
          </p:cNvSpPr>
          <p:nvPr/>
        </p:nvSpPr>
        <p:spPr>
          <a:xfrm>
            <a:off x="6381750" y="1695450"/>
            <a:ext cx="47625" cy="3790950"/>
          </a:xfrm>
          <a:prstGeom prst="rect">
            <a:avLst/>
          </a:prstGeom>
          <a:solidFill>
            <a:srgbClr val="118B94"/>
          </a:solidFill>
          <a:ln w="0">
            <a:solidFill>
              <a:srgbClr val="118B9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4703B63-6E93-4474-A160-07E3DEB9B22A}"/>
              </a:ext>
            </a:extLst>
          </p:cNvPr>
          <p:cNvSpPr>
            <a:spLocks noGrp="1"/>
          </p:cNvSpPr>
          <p:nvPr/>
        </p:nvSpPr>
        <p:spPr>
          <a:xfrm>
            <a:off x="6705600" y="2038350"/>
            <a:ext cx="209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303644"/>
                </a:solidFill>
              </a:defRPr>
            </a:pPr>
            <a:r>
              <a:rPr sz="1800" b="1">
                <a:solidFill>
                  <a:srgbClr val="303644"/>
                </a:solidFill>
              </a:rPr>
              <a:t>三句銷售話術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FBD55F7-DAEE-4243-9FC7-F0F4B23F5EF8}"/>
              </a:ext>
            </a:extLst>
          </p:cNvPr>
          <p:cNvSpPr>
            <a:spLocks noGrp="1"/>
          </p:cNvSpPr>
          <p:nvPr/>
        </p:nvSpPr>
        <p:spPr>
          <a:xfrm>
            <a:off x="6705600" y="2609850"/>
            <a:ext cx="3619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252B36"/>
                </a:solidFill>
              </a:defRPr>
            </a:pPr>
            <a:r>
              <a:rPr sz="1425" b="0">
                <a:solidFill>
                  <a:srgbClr val="252B36"/>
                </a:solidFill>
              </a:rPr>
              <a:t>1. 從開箱到看到深度資料，不必先跨過 GMSL/Jetson 驅動整合門檻。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20E7640-BEB1-479B-A67E-5AAD787A688B}"/>
              </a:ext>
            </a:extLst>
          </p:cNvPr>
          <p:cNvSpPr>
            <a:spLocks noGrp="1"/>
          </p:cNvSpPr>
          <p:nvPr/>
        </p:nvSpPr>
        <p:spPr>
          <a:xfrm>
            <a:off x="6705600" y="3371850"/>
            <a:ext cx="3619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252B36"/>
                </a:solidFill>
              </a:defRPr>
            </a:pPr>
            <a:r>
              <a:rPr sz="1425" b="0">
                <a:solidFill>
                  <a:srgbClr val="252B36"/>
                </a:solidFill>
              </a:rPr>
              <a:t>2. 適合要在移動設備上做即時 AI 視覺的工程團隊。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0912160-5E21-4AA3-A37F-E4FA7A38D3DE}"/>
              </a:ext>
            </a:extLst>
          </p:cNvPr>
          <p:cNvSpPr>
            <a:spLocks noGrp="1"/>
          </p:cNvSpPr>
          <p:nvPr/>
        </p:nvSpPr>
        <p:spPr>
          <a:xfrm>
            <a:off x="6705600" y="4095750"/>
            <a:ext cx="3619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252B36"/>
                </a:solidFill>
              </a:defRPr>
            </a:pPr>
            <a:r>
              <a:rPr sz="1425" b="0">
                <a:solidFill>
                  <a:srgbClr val="252B36"/>
                </a:solidFill>
              </a:rPr>
              <a:t>3. 後續可延伸成多相機、工業外殼、客製 I/O 與系統整合專案。</a:t>
            </a:r>
          </a:p>
        </p:txBody>
      </p:sp>
    </p:spTree>
    <p:extLst>
      <p:ext uri="{BB962C8B-B14F-4D97-AF65-F5344CB8AC3E}">
        <p14:creationId xmlns:p14="http://schemas.microsoft.com/office/powerpoint/2010/main" val="25742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圖片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955711" y="266700"/>
            <a:ext cx="2338728" cy="47625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21875FD-E1BC-4599-958C-2A15CEA235CD}"/>
              </a:ext>
            </a:extLst>
          </p:cNvPr>
          <p:cNvSpPr>
            <a:spLocks noGrp="1"/>
          </p:cNvSpPr>
          <p:nvPr/>
        </p:nvSpPr>
        <p:spPr>
          <a:xfrm>
            <a:off x="590550" y="32385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20BEC7"/>
                </a:solidFill>
              </a:defRPr>
            </a:pPr>
            <a:r>
              <a:rPr sz="900" b="1">
                <a:solidFill>
                  <a:srgbClr val="20BEC7"/>
                </a:solidFill>
              </a:rPr>
              <a:t>XAI-AG32-REAL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806030D-3DAE-4A49-8D0B-8D864CFC70DA}"/>
              </a:ext>
            </a:extLst>
          </p:cNvPr>
          <p:cNvSpPr>
            <a:spLocks noGrp="1"/>
          </p:cNvSpPr>
          <p:nvPr/>
        </p:nvSpPr>
        <p:spPr>
          <a:xfrm>
            <a:off x="590550" y="628650"/>
            <a:ext cx="10096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475" b="1">
                <a:solidFill>
                  <a:srgbClr val="252B36"/>
                </a:solidFill>
              </a:defRPr>
            </a:pPr>
            <a:r>
              <a:rPr sz="2475" b="1">
                <a:solidFill>
                  <a:srgbClr val="252B36"/>
                </a:solidFill>
              </a:rPr>
              <a:t>資料來源與下一步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B238FB7-6029-4314-9C00-784770381E07}"/>
              </a:ext>
            </a:extLst>
          </p:cNvPr>
          <p:cNvSpPr>
            <a:spLocks noGrp="1"/>
          </p:cNvSpPr>
          <p:nvPr/>
        </p:nvSpPr>
        <p:spPr>
          <a:xfrm>
            <a:off x="590550" y="1333500"/>
            <a:ext cx="11010900" cy="19050"/>
          </a:xfrm>
          <a:prstGeom prst="rect">
            <a:avLst/>
          </a:prstGeom>
          <a:solidFill>
            <a:srgbClr val="DCE3EA"/>
          </a:solidFill>
          <a:ln w="0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A9A0E1A3-82DB-4440-9BF7-D884DF534204}"/>
              </a:ext>
            </a:extLst>
          </p:cNvPr>
          <p:cNvSpPr>
            <a:spLocks noGrp="1"/>
          </p:cNvSpPr>
          <p:nvPr/>
        </p:nvSpPr>
        <p:spPr>
          <a:xfrm>
            <a:off x="895350" y="1771650"/>
            <a:ext cx="95250" cy="95250"/>
          </a:xfrm>
          <a:prstGeom prst="ellipse">
            <a:avLst/>
          </a:prstGeom>
          <a:solidFill>
            <a:srgbClr val="303644"/>
          </a:solidFill>
          <a:ln w="0">
            <a:solidFill>
              <a:srgbClr val="30364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E7428BF-1036-41CE-84E3-DC48F9FE664B}"/>
              </a:ext>
            </a:extLst>
          </p:cNvPr>
          <p:cNvSpPr>
            <a:spLocks noGrp="1"/>
          </p:cNvSpPr>
          <p:nvPr/>
        </p:nvSpPr>
        <p:spPr>
          <a:xfrm>
            <a:off x="1104900" y="1695450"/>
            <a:ext cx="96012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252B36"/>
                </a:solidFill>
              </a:defRPr>
            </a:pPr>
            <a:r>
              <a:rPr sz="1275" b="0">
                <a:solidFill>
                  <a:srgbClr val="252B36"/>
                </a:solidFill>
              </a:rPr>
              <a:t>使用者提供：產品圖與 SenseEdge Development Kit-GMSL Series PDF。</a:t>
            </a:r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A07DEFBB-1A96-433F-84AD-A6AA19B8A411}"/>
              </a:ext>
            </a:extLst>
          </p:cNvPr>
          <p:cNvSpPr>
            <a:spLocks noGrp="1"/>
          </p:cNvSpPr>
          <p:nvPr/>
        </p:nvSpPr>
        <p:spPr>
          <a:xfrm>
            <a:off x="895350" y="2238375"/>
            <a:ext cx="95250" cy="95250"/>
          </a:xfrm>
          <a:prstGeom prst="ellipse">
            <a:avLst/>
          </a:prstGeom>
          <a:solidFill>
            <a:srgbClr val="303644"/>
          </a:solidFill>
          <a:ln w="0">
            <a:solidFill>
              <a:srgbClr val="30364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ECBAA24-1A3E-4AB3-ACEA-6FD0FE6BC0AE}"/>
              </a:ext>
            </a:extLst>
          </p:cNvPr>
          <p:cNvSpPr>
            <a:spLocks noGrp="1"/>
          </p:cNvSpPr>
          <p:nvPr/>
        </p:nvSpPr>
        <p:spPr>
          <a:xfrm>
            <a:off x="1104900" y="2162175"/>
            <a:ext cx="96012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252B36"/>
                </a:solidFill>
              </a:defRPr>
            </a:pPr>
            <a:r>
              <a:rPr sz="1275" b="0">
                <a:solidFill>
                  <a:srgbClr val="252B36"/>
                </a:solidFill>
              </a:rPr>
              <a:t>RealSense D457 GMSL/FAKRA 官方產品頁：規格、GMSL/FAKRA 說明、SDK 與應用定位。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B47F5B8E-747B-49C1-937B-1F5F64C6EDB4}"/>
              </a:ext>
            </a:extLst>
          </p:cNvPr>
          <p:cNvSpPr>
            <a:spLocks noGrp="1"/>
          </p:cNvSpPr>
          <p:nvPr/>
        </p:nvSpPr>
        <p:spPr>
          <a:xfrm>
            <a:off x="895350" y="2705100"/>
            <a:ext cx="95250" cy="95250"/>
          </a:xfrm>
          <a:prstGeom prst="ellipse">
            <a:avLst/>
          </a:prstGeom>
          <a:solidFill>
            <a:srgbClr val="303644"/>
          </a:solidFill>
          <a:ln w="0">
            <a:solidFill>
              <a:srgbClr val="30364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7190A10-9C8B-4D53-833C-8352C63D3245}"/>
              </a:ext>
            </a:extLst>
          </p:cNvPr>
          <p:cNvSpPr>
            <a:spLocks noGrp="1"/>
          </p:cNvSpPr>
          <p:nvPr/>
        </p:nvSpPr>
        <p:spPr>
          <a:xfrm>
            <a:off x="1104900" y="2628900"/>
            <a:ext cx="96012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252B36"/>
                </a:solidFill>
              </a:defRPr>
            </a:pPr>
            <a:r>
              <a:rPr sz="1275" b="0">
                <a:solidFill>
                  <a:srgbClr val="252B36"/>
                </a:solidFill>
              </a:rPr>
              <a:t>RealSense Case Studies：AMR、工廠可視化、機器人、工業車與 Physical AI 案例。</a:t>
            </a:r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3D9660E0-B51E-4B97-B72F-E09913D5C500}"/>
              </a:ext>
            </a:extLst>
          </p:cNvPr>
          <p:cNvSpPr>
            <a:spLocks noGrp="1"/>
          </p:cNvSpPr>
          <p:nvPr/>
        </p:nvSpPr>
        <p:spPr>
          <a:xfrm>
            <a:off x="895350" y="3171825"/>
            <a:ext cx="95250" cy="95250"/>
          </a:xfrm>
          <a:prstGeom prst="ellipse">
            <a:avLst/>
          </a:prstGeom>
          <a:solidFill>
            <a:srgbClr val="303644"/>
          </a:solidFill>
          <a:ln w="0">
            <a:solidFill>
              <a:srgbClr val="30364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442A560-46AB-48CD-A671-D1C8A572123B}"/>
              </a:ext>
            </a:extLst>
          </p:cNvPr>
          <p:cNvSpPr>
            <a:spLocks noGrp="1"/>
          </p:cNvSpPr>
          <p:nvPr/>
        </p:nvSpPr>
        <p:spPr>
          <a:xfrm>
            <a:off x="1104900" y="3095625"/>
            <a:ext cx="96012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252B36"/>
                </a:solidFill>
              </a:defRPr>
            </a:pPr>
            <a:r>
              <a:rPr sz="1275" b="0">
                <a:solidFill>
                  <a:srgbClr val="252B36"/>
                </a:solidFill>
              </a:rPr>
              <a:t>Rustler et al., 2025, Empirical Comparison of Four Stereoscopic Depth Sensing Cameras for Robotics Applications。</a:t>
            </a:r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D9F6C413-385D-44EA-994E-5B95364DD818}"/>
              </a:ext>
            </a:extLst>
          </p:cNvPr>
          <p:cNvSpPr>
            <a:spLocks noGrp="1"/>
          </p:cNvSpPr>
          <p:nvPr/>
        </p:nvSpPr>
        <p:spPr>
          <a:xfrm>
            <a:off x="895350" y="3638550"/>
            <a:ext cx="95250" cy="95250"/>
          </a:xfrm>
          <a:prstGeom prst="ellipse">
            <a:avLst/>
          </a:prstGeom>
          <a:solidFill>
            <a:srgbClr val="303644"/>
          </a:solidFill>
          <a:ln w="0">
            <a:solidFill>
              <a:srgbClr val="30364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DDCBB50-1EA5-4590-BDE5-8514B1FDF6EE}"/>
              </a:ext>
            </a:extLst>
          </p:cNvPr>
          <p:cNvSpPr>
            <a:spLocks noGrp="1"/>
          </p:cNvSpPr>
          <p:nvPr/>
        </p:nvSpPr>
        <p:spPr>
          <a:xfrm>
            <a:off x="1104900" y="3562350"/>
            <a:ext cx="96012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252B36"/>
                </a:solidFill>
              </a:defRPr>
            </a:pPr>
            <a:r>
              <a:rPr sz="1275" b="0">
                <a:solidFill>
                  <a:srgbClr val="252B36"/>
                </a:solidFill>
              </a:rPr>
              <a:t>Tarsi et al., 2026, Pickalo: Leveraging 6D Pose Estimation for Low-Cost Industrial Bin Picking。</a:t>
            </a:r>
          </a:p>
        </p:txBody>
      </p:sp>
      <p:sp>
        <p:nvSpPr>
          <p:cNvPr id="15" name="橢圓 14">
            <a:extLst>
              <a:ext uri="{FF2B5EF4-FFF2-40B4-BE49-F238E27FC236}">
                <a16:creationId xmlns:a16="http://schemas.microsoft.com/office/drawing/2014/main" id="{85E301DE-123A-4AAB-8F12-B8BB585E92BC}"/>
              </a:ext>
            </a:extLst>
          </p:cNvPr>
          <p:cNvSpPr>
            <a:spLocks noGrp="1"/>
          </p:cNvSpPr>
          <p:nvPr/>
        </p:nvSpPr>
        <p:spPr>
          <a:xfrm>
            <a:off x="895350" y="4105275"/>
            <a:ext cx="95250" cy="95250"/>
          </a:xfrm>
          <a:prstGeom prst="ellipse">
            <a:avLst/>
          </a:prstGeom>
          <a:solidFill>
            <a:srgbClr val="303644"/>
          </a:solidFill>
          <a:ln w="0">
            <a:solidFill>
              <a:srgbClr val="30364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AC1142B-0A56-4686-9482-546FFA421FC6}"/>
              </a:ext>
            </a:extLst>
          </p:cNvPr>
          <p:cNvSpPr>
            <a:spLocks noGrp="1"/>
          </p:cNvSpPr>
          <p:nvPr/>
        </p:nvSpPr>
        <p:spPr>
          <a:xfrm>
            <a:off x="1104900" y="4029075"/>
            <a:ext cx="96012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252B36"/>
                </a:solidFill>
              </a:defRPr>
            </a:pPr>
            <a:r>
              <a:rPr sz="1275" b="0">
                <a:solidFill>
                  <a:srgbClr val="252B36"/>
                </a:solidFill>
              </a:rPr>
              <a:t>第六頁情境圖片：Advantech、Carleader、Revopoint Robot、Badger Technologies、台灣智能機器人/TAIROA。</a:t>
            </a:r>
          </a:p>
        </p:txBody>
      </p:sp>
    </p:spTree>
    <p:extLst>
      <p:ext uri="{BB962C8B-B14F-4D97-AF65-F5344CB8AC3E}">
        <p14:creationId xmlns:p14="http://schemas.microsoft.com/office/powerpoint/2010/main" val="2103252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圖片 3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955711" y="266700"/>
            <a:ext cx="2338728" cy="47625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64348B8D-31CB-41D8-981F-DC910FE26F5A}"/>
              </a:ext>
            </a:extLst>
          </p:cNvPr>
          <p:cNvSpPr>
            <a:spLocks noGrp="1"/>
          </p:cNvSpPr>
          <p:nvPr/>
        </p:nvSpPr>
        <p:spPr>
          <a:xfrm>
            <a:off x="590550" y="32385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20BEC7"/>
                </a:solidFill>
              </a:defRPr>
            </a:pPr>
            <a:r>
              <a:rPr sz="900" b="1">
                <a:solidFill>
                  <a:srgbClr val="20BEC7"/>
                </a:solidFill>
              </a:rPr>
              <a:t>XENSOR AUTOMATION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F4DC645-84BE-4783-A3D2-4B10327EE258}"/>
              </a:ext>
            </a:extLst>
          </p:cNvPr>
          <p:cNvSpPr>
            <a:spLocks noGrp="1"/>
          </p:cNvSpPr>
          <p:nvPr/>
        </p:nvSpPr>
        <p:spPr>
          <a:xfrm>
            <a:off x="590550" y="628650"/>
            <a:ext cx="10096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475" b="1">
                <a:solidFill>
                  <a:srgbClr val="252B36"/>
                </a:solidFill>
              </a:defRPr>
            </a:pPr>
            <a:r>
              <a:rPr sz="2475" b="1">
                <a:solidFill>
                  <a:srgbClr val="252B36"/>
                </a:solidFill>
              </a:rPr>
              <a:t>聯絡與購買資訊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196EA6B-3540-4EA7-93A8-D0267183E299}"/>
              </a:ext>
            </a:extLst>
          </p:cNvPr>
          <p:cNvSpPr>
            <a:spLocks noGrp="1"/>
          </p:cNvSpPr>
          <p:nvPr/>
        </p:nvSpPr>
        <p:spPr>
          <a:xfrm>
            <a:off x="590550" y="1333500"/>
            <a:ext cx="11010900" cy="19050"/>
          </a:xfrm>
          <a:prstGeom prst="rect">
            <a:avLst/>
          </a:prstGeom>
          <a:solidFill>
            <a:srgbClr val="DCE3EA"/>
          </a:solidFill>
          <a:ln w="0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81A0C40-B1E4-4682-94EE-273824224495}"/>
              </a:ext>
            </a:extLst>
          </p:cNvPr>
          <p:cNvSpPr>
            <a:spLocks noGrp="1"/>
          </p:cNvSpPr>
          <p:nvPr/>
        </p:nvSpPr>
        <p:spPr>
          <a:xfrm>
            <a:off x="0" y="5572125"/>
            <a:ext cx="12192000" cy="1285875"/>
          </a:xfrm>
          <a:prstGeom prst="rect">
            <a:avLst/>
          </a:prstGeom>
          <a:solidFill>
            <a:srgbClr val="303644"/>
          </a:solidFill>
          <a:ln w="0">
            <a:solidFill>
              <a:srgbClr val="30364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27A6B8B-5FF3-4A24-88B6-B3880CF5A56F}"/>
              </a:ext>
            </a:extLst>
          </p:cNvPr>
          <p:cNvSpPr>
            <a:spLocks noGrp="1"/>
          </p:cNvSpPr>
          <p:nvPr/>
        </p:nvSpPr>
        <p:spPr>
          <a:xfrm>
            <a:off x="723900" y="1790700"/>
            <a:ext cx="4000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250" b="1">
                <a:solidFill>
                  <a:srgbClr val="252B36"/>
                </a:solidFill>
              </a:defRPr>
            </a:pPr>
            <a:r>
              <a:rPr sz="2250" b="1">
                <a:solidFill>
                  <a:srgbClr val="252B36"/>
                </a:solidFill>
              </a:rPr>
              <a:t>鑫碩自動化有限公司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5A9D167-5D49-4354-BFAC-D063F299AC2F}"/>
              </a:ext>
            </a:extLst>
          </p:cNvPr>
          <p:cNvSpPr>
            <a:spLocks noGrp="1"/>
          </p:cNvSpPr>
          <p:nvPr/>
        </p:nvSpPr>
        <p:spPr>
          <a:xfrm>
            <a:off x="742950" y="2190750"/>
            <a:ext cx="3048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18B94"/>
                </a:solidFill>
              </a:defRPr>
            </a:pPr>
            <a:r>
              <a:rPr sz="1350" b="1">
                <a:solidFill>
                  <a:srgbClr val="118B94"/>
                </a:solidFill>
              </a:rPr>
              <a:t>Xensor Automation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3F29F4D-8E3A-4EBD-94D8-2B9A7BCFB7CA}"/>
              </a:ext>
            </a:extLst>
          </p:cNvPr>
          <p:cNvSpPr>
            <a:spLocks noGrp="1"/>
          </p:cNvSpPr>
          <p:nvPr/>
        </p:nvSpPr>
        <p:spPr>
          <a:xfrm>
            <a:off x="742950" y="2647950"/>
            <a:ext cx="4476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697386"/>
                </a:solidFill>
              </a:defRPr>
            </a:pPr>
            <a:r>
              <a:rPr sz="1500" b="0">
                <a:solidFill>
                  <a:srgbClr val="697386"/>
                </a:solidFill>
              </a:rPr>
              <a:t>工業電腦、NVIDIA Jetson AI 邊緣運算平台、機器視覺與客製化整合服務。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2CADF06-1824-4D84-AD74-D7A398342A3F}"/>
              </a:ext>
            </a:extLst>
          </p:cNvPr>
          <p:cNvSpPr>
            <a:spLocks noGrp="1"/>
          </p:cNvSpPr>
          <p:nvPr/>
        </p:nvSpPr>
        <p:spPr>
          <a:xfrm>
            <a:off x="742950" y="3810000"/>
            <a:ext cx="2286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252B36"/>
                </a:solidFill>
              </a:defRPr>
            </a:pPr>
            <a:r>
              <a:rPr sz="1800" b="1">
                <a:solidFill>
                  <a:srgbClr val="252B36"/>
                </a:solidFill>
              </a:rPr>
              <a:t>購買與詢價方式</a:t>
            </a: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15EDA638-4C90-4FD7-B8B9-35F7F418EF99}"/>
              </a:ext>
            </a:extLst>
          </p:cNvPr>
          <p:cNvSpPr>
            <a:spLocks noGrp="1"/>
          </p:cNvSpPr>
          <p:nvPr/>
        </p:nvSpPr>
        <p:spPr>
          <a:xfrm>
            <a:off x="762000" y="4343400"/>
            <a:ext cx="95250" cy="95250"/>
          </a:xfrm>
          <a:prstGeom prst="ellipse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1C08171-F724-44DB-97F0-88C77A9DD71B}"/>
              </a:ext>
            </a:extLst>
          </p:cNvPr>
          <p:cNvSpPr>
            <a:spLocks noGrp="1"/>
          </p:cNvSpPr>
          <p:nvPr/>
        </p:nvSpPr>
        <p:spPr>
          <a:xfrm>
            <a:off x="971550" y="4267200"/>
            <a:ext cx="4267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252B36"/>
                </a:solidFill>
              </a:defRPr>
            </a:pPr>
            <a:r>
              <a:rPr sz="1275" b="0">
                <a:solidFill>
                  <a:srgbClr val="252B36"/>
                </a:solidFill>
              </a:rPr>
              <a:t>詢價品名：XAI-AG32-REAL</a:t>
            </a:r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0C1C1AB1-A729-4B14-8473-93CEF494EF82}"/>
              </a:ext>
            </a:extLst>
          </p:cNvPr>
          <p:cNvSpPr>
            <a:spLocks noGrp="1"/>
          </p:cNvSpPr>
          <p:nvPr/>
        </p:nvSpPr>
        <p:spPr>
          <a:xfrm>
            <a:off x="762000" y="4743450"/>
            <a:ext cx="95250" cy="95250"/>
          </a:xfrm>
          <a:prstGeom prst="ellipse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151C481-02D7-41DC-9B93-8AD56E130381}"/>
              </a:ext>
            </a:extLst>
          </p:cNvPr>
          <p:cNvSpPr>
            <a:spLocks noGrp="1"/>
          </p:cNvSpPr>
          <p:nvPr/>
        </p:nvSpPr>
        <p:spPr>
          <a:xfrm>
            <a:off x="971550" y="4667250"/>
            <a:ext cx="4267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252B36"/>
                </a:solidFill>
              </a:defRPr>
            </a:pPr>
            <a:r>
              <a:rPr sz="1275" b="0">
                <a:solidFill>
                  <a:srgbClr val="252B36"/>
                </a:solidFill>
              </a:rPr>
              <a:t>請提供：應用場景、相機數量、線長、主機規格</a:t>
            </a:r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04EC1A09-9985-4C9C-9DDC-FA14B7B8B89C}"/>
              </a:ext>
            </a:extLst>
          </p:cNvPr>
          <p:cNvSpPr>
            <a:spLocks noGrp="1"/>
          </p:cNvSpPr>
          <p:nvPr/>
        </p:nvSpPr>
        <p:spPr>
          <a:xfrm>
            <a:off x="762000" y="5143500"/>
            <a:ext cx="95250" cy="95250"/>
          </a:xfrm>
          <a:prstGeom prst="ellipse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C57F57F-B952-4E8D-B967-C680C8951F86}"/>
              </a:ext>
            </a:extLst>
          </p:cNvPr>
          <p:cNvSpPr>
            <a:spLocks noGrp="1"/>
          </p:cNvSpPr>
          <p:nvPr/>
        </p:nvSpPr>
        <p:spPr>
          <a:xfrm>
            <a:off x="971550" y="5067300"/>
            <a:ext cx="4267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252B36"/>
                </a:solidFill>
              </a:defRPr>
            </a:pPr>
            <a:r>
              <a:rPr sz="1275" b="0">
                <a:solidFill>
                  <a:srgbClr val="252B36"/>
                </a:solidFill>
              </a:rPr>
              <a:t>可協助：PoC 配置、相機角度、SDK 環境與系統整合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461F24B-11C4-4466-9465-663C3D6CA8FB}"/>
              </a:ext>
            </a:extLst>
          </p:cNvPr>
          <p:cNvSpPr>
            <a:spLocks noGrp="1"/>
          </p:cNvSpPr>
          <p:nvPr/>
        </p:nvSpPr>
        <p:spPr>
          <a:xfrm>
            <a:off x="5810250" y="1752600"/>
            <a:ext cx="4953000" cy="533400"/>
          </a:xfrm>
          <a:prstGeom prst="rect">
            <a:avLst/>
          </a:prstGeom>
          <a:solidFill>
            <a:srgbClr val="F4F7F9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5255908-B820-401F-96B5-83F6E067A186}"/>
              </a:ext>
            </a:extLst>
          </p:cNvPr>
          <p:cNvSpPr>
            <a:spLocks noGrp="1"/>
          </p:cNvSpPr>
          <p:nvPr/>
        </p:nvSpPr>
        <p:spPr>
          <a:xfrm>
            <a:off x="5810250" y="1752600"/>
            <a:ext cx="47625" cy="533400"/>
          </a:xfrm>
          <a:prstGeom prst="rect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900A5CF-84B6-44F3-9FDA-203A5A98DFE9}"/>
              </a:ext>
            </a:extLst>
          </p:cNvPr>
          <p:cNvSpPr>
            <a:spLocks noGrp="1"/>
          </p:cNvSpPr>
          <p:nvPr/>
        </p:nvSpPr>
        <p:spPr>
          <a:xfrm>
            <a:off x="6038850" y="1914525"/>
            <a:ext cx="857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118B94"/>
                </a:solidFill>
              </a:defRPr>
            </a:pPr>
            <a:r>
              <a:rPr sz="1125" b="1">
                <a:solidFill>
                  <a:srgbClr val="118B94"/>
                </a:solidFill>
              </a:rPr>
              <a:t>電話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26BEB17-6B93-470E-9888-C837D3BC38A7}"/>
              </a:ext>
            </a:extLst>
          </p:cNvPr>
          <p:cNvSpPr>
            <a:spLocks noGrp="1"/>
          </p:cNvSpPr>
          <p:nvPr/>
        </p:nvSpPr>
        <p:spPr>
          <a:xfrm>
            <a:off x="7029450" y="188595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252B36"/>
                </a:solidFill>
              </a:defRPr>
            </a:pPr>
            <a:r>
              <a:rPr sz="1350" b="1">
                <a:solidFill>
                  <a:srgbClr val="252B36"/>
                </a:solidFill>
              </a:rPr>
              <a:t>0936-823643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245EEFC-A789-493E-B8DF-7EA61E9C6AAA}"/>
              </a:ext>
            </a:extLst>
          </p:cNvPr>
          <p:cNvSpPr>
            <a:spLocks noGrp="1"/>
          </p:cNvSpPr>
          <p:nvPr/>
        </p:nvSpPr>
        <p:spPr>
          <a:xfrm>
            <a:off x="5810250" y="2476500"/>
            <a:ext cx="4953000" cy="533400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23AC864-AC44-4180-BDDF-3106EDD2DDE2}"/>
              </a:ext>
            </a:extLst>
          </p:cNvPr>
          <p:cNvSpPr>
            <a:spLocks noGrp="1"/>
          </p:cNvSpPr>
          <p:nvPr/>
        </p:nvSpPr>
        <p:spPr>
          <a:xfrm>
            <a:off x="5810250" y="2476500"/>
            <a:ext cx="47625" cy="533400"/>
          </a:xfrm>
          <a:prstGeom prst="rect">
            <a:avLst/>
          </a:prstGeom>
          <a:solidFill>
            <a:srgbClr val="118B94"/>
          </a:solidFill>
          <a:ln w="0">
            <a:solidFill>
              <a:srgbClr val="118B94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7677455-331C-45A5-A3A8-EED91A22614B}"/>
              </a:ext>
            </a:extLst>
          </p:cNvPr>
          <p:cNvSpPr>
            <a:spLocks noGrp="1"/>
          </p:cNvSpPr>
          <p:nvPr/>
        </p:nvSpPr>
        <p:spPr>
          <a:xfrm>
            <a:off x="6038850" y="2638425"/>
            <a:ext cx="857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118B94"/>
                </a:solidFill>
              </a:defRPr>
            </a:pPr>
            <a:r>
              <a:rPr sz="1125" b="1">
                <a:solidFill>
                  <a:srgbClr val="118B94"/>
                </a:solidFill>
              </a:rPr>
              <a:t>Email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6DB0F0D-07DB-415C-85E3-C477FD0D6DE8}"/>
              </a:ext>
            </a:extLst>
          </p:cNvPr>
          <p:cNvSpPr>
            <a:spLocks noGrp="1"/>
          </p:cNvSpPr>
          <p:nvPr/>
        </p:nvSpPr>
        <p:spPr>
          <a:xfrm>
            <a:off x="7029450" y="260985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252B36"/>
                </a:solidFill>
              </a:defRPr>
            </a:pPr>
            <a:r>
              <a:rPr sz="1350" b="1">
                <a:solidFill>
                  <a:srgbClr val="252B36"/>
                </a:solidFill>
              </a:rPr>
              <a:t>ted@xensor-auto.com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550649D-2016-44CC-812B-15FCA2F29C8F}"/>
              </a:ext>
            </a:extLst>
          </p:cNvPr>
          <p:cNvSpPr>
            <a:spLocks noGrp="1"/>
          </p:cNvSpPr>
          <p:nvPr/>
        </p:nvSpPr>
        <p:spPr>
          <a:xfrm>
            <a:off x="5810250" y="3200400"/>
            <a:ext cx="4953000" cy="533400"/>
          </a:xfrm>
          <a:prstGeom prst="rect">
            <a:avLst/>
          </a:prstGeom>
          <a:solidFill>
            <a:srgbClr val="F4F7F9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6685A07-147F-4498-876E-301995F3ECBB}"/>
              </a:ext>
            </a:extLst>
          </p:cNvPr>
          <p:cNvSpPr>
            <a:spLocks noGrp="1"/>
          </p:cNvSpPr>
          <p:nvPr/>
        </p:nvSpPr>
        <p:spPr>
          <a:xfrm>
            <a:off x="5810250" y="3200400"/>
            <a:ext cx="47625" cy="533400"/>
          </a:xfrm>
          <a:prstGeom prst="rect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BE59A3A-9E15-402D-BE96-4C38EB1EF247}"/>
              </a:ext>
            </a:extLst>
          </p:cNvPr>
          <p:cNvSpPr>
            <a:spLocks noGrp="1"/>
          </p:cNvSpPr>
          <p:nvPr/>
        </p:nvSpPr>
        <p:spPr>
          <a:xfrm>
            <a:off x="6038850" y="3362325"/>
            <a:ext cx="857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118B94"/>
                </a:solidFill>
              </a:defRPr>
            </a:pPr>
            <a:r>
              <a:rPr sz="1125" b="1">
                <a:solidFill>
                  <a:srgbClr val="118B94"/>
                </a:solidFill>
              </a:rPr>
              <a:t>LINE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79D7696-16B2-4641-9AB7-EB6B8F703022}"/>
              </a:ext>
            </a:extLst>
          </p:cNvPr>
          <p:cNvSpPr>
            <a:spLocks noGrp="1"/>
          </p:cNvSpPr>
          <p:nvPr/>
        </p:nvSpPr>
        <p:spPr>
          <a:xfrm>
            <a:off x="7029450" y="333375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252B36"/>
                </a:solidFill>
              </a:defRPr>
            </a:pPr>
            <a:r>
              <a:rPr sz="1350" b="1">
                <a:solidFill>
                  <a:srgbClr val="252B36"/>
                </a:solidFill>
              </a:rPr>
              <a:t>@591lrqka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9FEED6E-9886-4E00-8238-DAC3D55D679B}"/>
              </a:ext>
            </a:extLst>
          </p:cNvPr>
          <p:cNvSpPr>
            <a:spLocks noGrp="1"/>
          </p:cNvSpPr>
          <p:nvPr/>
        </p:nvSpPr>
        <p:spPr>
          <a:xfrm>
            <a:off x="5810250" y="3924300"/>
            <a:ext cx="4953000" cy="533400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1D084D6-AD3D-4446-B4C4-59F41A326627}"/>
              </a:ext>
            </a:extLst>
          </p:cNvPr>
          <p:cNvSpPr>
            <a:spLocks noGrp="1"/>
          </p:cNvSpPr>
          <p:nvPr/>
        </p:nvSpPr>
        <p:spPr>
          <a:xfrm>
            <a:off x="5810250" y="3924300"/>
            <a:ext cx="47625" cy="533400"/>
          </a:xfrm>
          <a:prstGeom prst="rect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52CD666-6329-4FCE-A03B-2D8E02D27794}"/>
              </a:ext>
            </a:extLst>
          </p:cNvPr>
          <p:cNvSpPr>
            <a:spLocks noGrp="1"/>
          </p:cNvSpPr>
          <p:nvPr/>
        </p:nvSpPr>
        <p:spPr>
          <a:xfrm>
            <a:off x="6038850" y="4086225"/>
            <a:ext cx="857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118B94"/>
                </a:solidFill>
              </a:defRPr>
            </a:pPr>
            <a:r>
              <a:rPr sz="1125" b="1">
                <a:solidFill>
                  <a:srgbClr val="118B94"/>
                </a:solidFill>
              </a:rPr>
              <a:t>地址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046DBE3D-F981-4771-BFA1-6D44023EEA55}"/>
              </a:ext>
            </a:extLst>
          </p:cNvPr>
          <p:cNvSpPr>
            <a:spLocks noGrp="1"/>
          </p:cNvSpPr>
          <p:nvPr/>
        </p:nvSpPr>
        <p:spPr>
          <a:xfrm>
            <a:off x="7029450" y="405765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252B36"/>
                </a:solidFill>
              </a:defRPr>
            </a:pPr>
            <a:r>
              <a:rPr sz="1350" b="1">
                <a:solidFill>
                  <a:srgbClr val="252B36"/>
                </a:solidFill>
              </a:rPr>
              <a:t>新北市板橋區板新路101號4樓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72027F63-9858-4088-9903-57F20F1166DA}"/>
              </a:ext>
            </a:extLst>
          </p:cNvPr>
          <p:cNvSpPr>
            <a:spLocks noGrp="1"/>
          </p:cNvSpPr>
          <p:nvPr/>
        </p:nvSpPr>
        <p:spPr>
          <a:xfrm>
            <a:off x="5810250" y="4648200"/>
            <a:ext cx="4953000" cy="533400"/>
          </a:xfrm>
          <a:prstGeom prst="rect">
            <a:avLst/>
          </a:prstGeom>
          <a:solidFill>
            <a:srgbClr val="F4F7F9"/>
          </a:solidFill>
          <a:ln w="9525">
            <a:solidFill>
              <a:srgbClr val="DCE3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A07418A-90C9-46AD-8944-24F3BE064E29}"/>
              </a:ext>
            </a:extLst>
          </p:cNvPr>
          <p:cNvSpPr>
            <a:spLocks noGrp="1"/>
          </p:cNvSpPr>
          <p:nvPr/>
        </p:nvSpPr>
        <p:spPr>
          <a:xfrm>
            <a:off x="5810250" y="4648200"/>
            <a:ext cx="47625" cy="533400"/>
          </a:xfrm>
          <a:prstGeom prst="rect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CF203640-B6E5-4B40-8F30-60D87C722C9A}"/>
              </a:ext>
            </a:extLst>
          </p:cNvPr>
          <p:cNvSpPr>
            <a:spLocks noGrp="1"/>
          </p:cNvSpPr>
          <p:nvPr/>
        </p:nvSpPr>
        <p:spPr>
          <a:xfrm>
            <a:off x="6038850" y="4810125"/>
            <a:ext cx="857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118B94"/>
                </a:solidFill>
              </a:defRPr>
            </a:pPr>
            <a:r>
              <a:rPr sz="1125" b="1">
                <a:solidFill>
                  <a:srgbClr val="118B94"/>
                </a:solidFill>
              </a:rPr>
              <a:t>網站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3364A209-59DF-4E1D-B63A-B230C146BD55}"/>
              </a:ext>
            </a:extLst>
          </p:cNvPr>
          <p:cNvSpPr>
            <a:spLocks noGrp="1"/>
          </p:cNvSpPr>
          <p:nvPr/>
        </p:nvSpPr>
        <p:spPr>
          <a:xfrm>
            <a:off x="7029450" y="478155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252B36"/>
                </a:solidFill>
              </a:defRPr>
            </a:pPr>
            <a:r>
              <a:rPr sz="1350" b="1">
                <a:solidFill>
                  <a:srgbClr val="252B36"/>
                </a:solidFill>
              </a:rPr>
              <a:t>https://xensor-auto.com/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230C9B6E-1B3E-49BE-A5FD-DADE030E869D}"/>
              </a:ext>
            </a:extLst>
          </p:cNvPr>
          <p:cNvSpPr>
            <a:spLocks noGrp="1"/>
          </p:cNvSpPr>
          <p:nvPr/>
        </p:nvSpPr>
        <p:spPr>
          <a:xfrm>
            <a:off x="819150" y="5962650"/>
            <a:ext cx="723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請提供產品型號與應用需求，我們將協助確認合適配置與後續供應方式。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FEF3AC2-ADA1-47FE-B21C-7E76142545C3}"/>
              </a:ext>
            </a:extLst>
          </p:cNvPr>
          <p:cNvSpPr>
            <a:spLocks noGrp="1"/>
          </p:cNvSpPr>
          <p:nvPr/>
        </p:nvSpPr>
        <p:spPr>
          <a:xfrm>
            <a:off x="819150" y="6362700"/>
            <a:ext cx="819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>
                <a:solidFill>
                  <a:srgbClr val="D9F7F9"/>
                </a:solidFill>
              </a:defRPr>
            </a:pPr>
            <a:r>
              <a:rPr sz="1125" b="0">
                <a:solidFill>
                  <a:srgbClr val="D9F7F9"/>
                </a:solidFill>
              </a:rPr>
              <a:t>Contact: ted@xensor-auto.com  |  0936-823643  |  LINE @591lrqka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D12BB700-95CD-4F9F-A5AA-BAA07118FD29}"/>
              </a:ext>
            </a:extLst>
          </p:cNvPr>
          <p:cNvSpPr>
            <a:spLocks noGrp="1"/>
          </p:cNvSpPr>
          <p:nvPr/>
        </p:nvSpPr>
        <p:spPr>
          <a:xfrm>
            <a:off x="9124950" y="6076950"/>
            <a:ext cx="1695450" cy="323850"/>
          </a:xfrm>
          <a:prstGeom prst="rect">
            <a:avLst/>
          </a:prstGeom>
          <a:solidFill>
            <a:srgbClr val="20BEC7"/>
          </a:solidFill>
          <a:ln w="0">
            <a:solidFill>
              <a:srgbClr val="20BEC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CA12B6CE-3660-4F3E-80AC-3FC3F8F2F0A4}"/>
              </a:ext>
            </a:extLst>
          </p:cNvPr>
          <p:cNvSpPr>
            <a:spLocks noGrp="1"/>
          </p:cNvSpPr>
          <p:nvPr/>
        </p:nvSpPr>
        <p:spPr>
          <a:xfrm>
            <a:off x="9124950" y="6143625"/>
            <a:ext cx="16954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依應用需求詢價</a:t>
            </a:r>
          </a:p>
        </p:txBody>
      </p:sp>
    </p:spTree>
    <p:extLst>
      <p:ext uri="{BB962C8B-B14F-4D97-AF65-F5344CB8AC3E}">
        <p14:creationId xmlns:p14="http://schemas.microsoft.com/office/powerpoint/2010/main" val="77380112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784</Words>
  <Application>Microsoft Macintosh PowerPoint</Application>
  <DocSecurity>0</DocSecurity>
  <PresentationFormat>寬螢幕</PresentationFormat>
  <Paragraphs>144</Paragraphs>
  <Slides>10</Slides>
  <Notes>10</Notes>
  <HiddenSlides>0</HiddenSlides>
  <MMClips>0</MMClips>
  <ScaleCrop>false</ScaleCrop>
  <HeadingPairs>
    <vt:vector size="6" baseType="variant">
      <vt:variant>
        <vt:lpstr>使用字型</vt:lpstr>
      </vt:variant>
      <vt:variant>
        <vt:i4>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2" baseType="lpstr">
      <vt:lpstr>Calibri</vt:lpstr>
      <vt:lpstr>ChatGPT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Ted Chang</cp:lastModifiedBy>
  <cp:revision>1</cp:revision>
  <dcterms:created xsi:type="dcterms:W3CDTF">2026-06-19T12:37:55Z</dcterms:created>
  <dcterms:modified xsi:type="dcterms:W3CDTF">2026-06-19T12:41:12Z</dcterms:modified>
</cp:coreProperties>
</file>