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4a964343da946c0" /><Relationship Type="http://schemas.openxmlformats.org/officeDocument/2006/relationships/extended-properties" Target="/docProps/app.xml" Id="Re4fed4d95b7c4c6e" /><Relationship Type="http://schemas.openxmlformats.org/officeDocument/2006/relationships/officeDocument" Target="/ppt/presentation.xml" Id="R47050e0415a44fd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fe7a0690b14c2a"/>
  </p:sldMasterIdLst>
  <p:notesMasterIdLst>
    <p:notesMasterId xmlns:r="http://schemas.openxmlformats.org/officeDocument/2006/relationships" r:id="R73a5d593b9194ad0"/>
  </p:notesMasterIdLst>
  <p:sldIdLst>
    <p:sldId xmlns:r="http://schemas.openxmlformats.org/officeDocument/2006/relationships" id="256" r:id="R6db2f4497b3b4a37"/>
    <p:sldId xmlns:r="http://schemas.openxmlformats.org/officeDocument/2006/relationships" id="257" r:id="R82e457b116de4c1a"/>
    <p:sldId xmlns:r="http://schemas.openxmlformats.org/officeDocument/2006/relationships" id="258" r:id="R959c81ab0c8d4bc5"/>
    <p:sldId xmlns:r="http://schemas.openxmlformats.org/officeDocument/2006/relationships" id="259" r:id="R0a6e6e6e04b347c4"/>
    <p:sldId xmlns:r="http://schemas.openxmlformats.org/officeDocument/2006/relationships" id="260" r:id="R5a5872cd52a24a60"/>
    <p:sldId xmlns:r="http://schemas.openxmlformats.org/officeDocument/2006/relationships" id="261" r:id="Ra4adf262da834245"/>
    <p:sldId xmlns:r="http://schemas.openxmlformats.org/officeDocument/2006/relationships" id="262" r:id="Rf80ce75ea1a44947"/>
    <p:sldId xmlns:r="http://schemas.openxmlformats.org/officeDocument/2006/relationships" id="263" r:id="Rc0a8e269540e4b71"/>
    <p:sldId xmlns:r="http://schemas.openxmlformats.org/officeDocument/2006/relationships" id="264" r:id="Rc83d5628c7af41e5"/>
    <p:sldId xmlns:r="http://schemas.openxmlformats.org/officeDocument/2006/relationships" id="265" r:id="R7559d9edf77b4a80"/>
    <p:sldId xmlns:r="http://schemas.openxmlformats.org/officeDocument/2006/relationships" id="266" r:id="R7fc29b24fae24b1f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6f013bbcf14f91" /><Relationship Type="http://schemas.openxmlformats.org/officeDocument/2006/relationships/slideMaster" Target="/ppt/slideMasters/slideMaster1.xml" Id="Rc7fe7a0690b14c2a" /><Relationship Type="http://schemas.openxmlformats.org/officeDocument/2006/relationships/notesMaster" Target="/ppt/notesMasters/notesMaster1.xml" Id="R73a5d593b9194ad0" /><Relationship Type="http://schemas.openxmlformats.org/officeDocument/2006/relationships/presProps" Target="/ppt/presProps.xml" Id="Rafc33f12c71e45b7" /><Relationship Type="http://schemas.openxmlformats.org/officeDocument/2006/relationships/tableStyles" Target="/ppt/tableStyles.xml" Id="R05a104350f12400a" /><Relationship Type="http://schemas.openxmlformats.org/officeDocument/2006/relationships/slide" Target="/ppt/slides/slide1.xml" Id="R6db2f4497b3b4a37" /><Relationship Type="http://schemas.openxmlformats.org/officeDocument/2006/relationships/slide" Target="/ppt/slides/slide2.xml" Id="R82e457b116de4c1a" /><Relationship Type="http://schemas.openxmlformats.org/officeDocument/2006/relationships/slide" Target="/ppt/slides/slide3.xml" Id="R959c81ab0c8d4bc5" /><Relationship Type="http://schemas.openxmlformats.org/officeDocument/2006/relationships/slide" Target="/ppt/slides/slide4.xml" Id="R0a6e6e6e04b347c4" /><Relationship Type="http://schemas.openxmlformats.org/officeDocument/2006/relationships/slide" Target="/ppt/slides/slide5.xml" Id="R5a5872cd52a24a60" /><Relationship Type="http://schemas.openxmlformats.org/officeDocument/2006/relationships/slide" Target="/ppt/slides/slide6.xml" Id="Ra4adf262da834245" /><Relationship Type="http://schemas.openxmlformats.org/officeDocument/2006/relationships/slide" Target="/ppt/slides/slide7.xml" Id="Rf80ce75ea1a44947" /><Relationship Type="http://schemas.openxmlformats.org/officeDocument/2006/relationships/slide" Target="/ppt/slides/slide8.xml" Id="Rc0a8e269540e4b71" /><Relationship Type="http://schemas.openxmlformats.org/officeDocument/2006/relationships/slide" Target="/ppt/slides/slide9.xml" Id="Rc83d5628c7af41e5" /><Relationship Type="http://schemas.openxmlformats.org/officeDocument/2006/relationships/slide" Target="/ppt/slides/slide10.xml" Id="R7559d9edf77b4a80" /><Relationship Type="http://schemas.openxmlformats.org/officeDocument/2006/relationships/slide" Target="/ppt/slides/slide11.xml" Id="R7fc29b24fae24b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4c7c25d084847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6f31b6a03d4f09" /><Relationship Type="http://schemas.openxmlformats.org/officeDocument/2006/relationships/notesMaster" Target="/ppt/notesMasters/notesMaster1.xml" Id="R4a28aecbf06749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3aa7f2781b340d5" /><Relationship Type="http://schemas.openxmlformats.org/officeDocument/2006/relationships/notesMaster" Target="/ppt/notesMasters/notesMaster1.xml" Id="R19b0bbc63efc4a3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dc013c1426340a5" /><Relationship Type="http://schemas.openxmlformats.org/officeDocument/2006/relationships/notesMaster" Target="/ppt/notesMasters/notesMaster1.xml" Id="R08257545983443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8b3cfa38f94410" /><Relationship Type="http://schemas.openxmlformats.org/officeDocument/2006/relationships/notesMaster" Target="/ppt/notesMasters/notesMaster1.xml" Id="R77e78fcc0d1f44f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244391ac2804056" /><Relationship Type="http://schemas.openxmlformats.org/officeDocument/2006/relationships/notesMaster" Target="/ppt/notesMasters/notesMaster1.xml" Id="Ra6c3c7745a814f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8e9c2e9f1f042ba" /><Relationship Type="http://schemas.openxmlformats.org/officeDocument/2006/relationships/notesMaster" Target="/ppt/notesMasters/notesMaster1.xml" Id="R0e65368b15ab420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91dd30eb0d4688" /><Relationship Type="http://schemas.openxmlformats.org/officeDocument/2006/relationships/notesMaster" Target="/ppt/notesMasters/notesMaster1.xml" Id="R4c9dc95e62094ae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2b0c664a197406b" /><Relationship Type="http://schemas.openxmlformats.org/officeDocument/2006/relationships/notesMaster" Target="/ppt/notesMasters/notesMaster1.xml" Id="R7b5e94ee598640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56e58fee6f94bde" /><Relationship Type="http://schemas.openxmlformats.org/officeDocument/2006/relationships/notesMaster" Target="/ppt/notesMasters/notesMaster1.xml" Id="Rd1adc453968b44c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40808bd454440fa" /><Relationship Type="http://schemas.openxmlformats.org/officeDocument/2006/relationships/notesMaster" Target="/ppt/notesMasters/notesMaster1.xml" Id="R3f4df096b76d431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d0018326f7641bc" /><Relationship Type="http://schemas.openxmlformats.org/officeDocument/2006/relationships/notesMaster" Target="/ppt/notesMasters/notesMaster1.xml" Id="R7a9b3254a18649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47bbc1817e412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ec2d4ea7cb4e5f" /><Relationship Type="http://schemas.openxmlformats.org/officeDocument/2006/relationships/slideLayout" Target="/ppt/slideLayouts/slideLayout1.xml" Id="R90eeeff20ac4481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0eeeff20ac4481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261ea8e34b4ca1" /><Relationship Type="http://schemas.openxmlformats.org/officeDocument/2006/relationships/image" Target="/ppt/media/image.jpeg" Id="R4fc58db7e22944ff" /><Relationship Type="http://schemas.openxmlformats.org/officeDocument/2006/relationships/notesSlide" Target="/ppt/notesSlides/notesSlide1.xml" Id="R4279d94445184c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81354e436f49e8" /><Relationship Type="http://schemas.openxmlformats.org/officeDocument/2006/relationships/notesSlide" Target="/ppt/notesSlides/notesSlide2.xml" Id="Rf4f931604c414ea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22e603ee284ede" /><Relationship Type="http://schemas.openxmlformats.org/officeDocument/2006/relationships/notesSlide" Target="/ppt/notesSlides/notesSlide3.xml" Id="R11fd664ea44549c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da678e4b7747e5" /><Relationship Type="http://schemas.openxmlformats.org/officeDocument/2006/relationships/image" Target="/ppt/media/image2.jpeg" Id="Rb283890299054988" /><Relationship Type="http://schemas.openxmlformats.org/officeDocument/2006/relationships/image" Target="/ppt/media/image3.jpeg" Id="Rebba0da78fd9416c" /><Relationship Type="http://schemas.openxmlformats.org/officeDocument/2006/relationships/image" Target="/ppt/media/image.png" Id="R8b854d84e5a24e51" /><Relationship Type="http://schemas.openxmlformats.org/officeDocument/2006/relationships/image" Target="/ppt/media/image4.jpeg" Id="Reb3677f0e4b34ad3" /><Relationship Type="http://schemas.openxmlformats.org/officeDocument/2006/relationships/image" Target="/ppt/media/image.jpeg" Id="Rc4ba071021bd492f" /><Relationship Type="http://schemas.openxmlformats.org/officeDocument/2006/relationships/notesSlide" Target="/ppt/notesSlides/notesSlide4.xml" Id="R242f645993c243c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65ff86d38b49bd" /><Relationship Type="http://schemas.openxmlformats.org/officeDocument/2006/relationships/notesSlide" Target="/ppt/notesSlides/notesSlide5.xml" Id="Rb60c19fbaaa5479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8e3c88e305402b" /><Relationship Type="http://schemas.openxmlformats.org/officeDocument/2006/relationships/image" Target="/ppt/media/image.jpeg" Id="R9073ce86f2a04b08" /><Relationship Type="http://schemas.openxmlformats.org/officeDocument/2006/relationships/notesSlide" Target="/ppt/notesSlides/notesSlide6.xml" Id="Rb2d5cb7bac354dd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4ecd97fff54119" /><Relationship Type="http://schemas.openxmlformats.org/officeDocument/2006/relationships/notesSlide" Target="/ppt/notesSlides/notesSlide7.xml" Id="Rd7cc11e89bc349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1e662d1f1a47bc" /><Relationship Type="http://schemas.openxmlformats.org/officeDocument/2006/relationships/notesSlide" Target="/ppt/notesSlides/notesSlide8.xml" Id="Rb25eb7a977f44d9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1d8a1617eb4fb7" /><Relationship Type="http://schemas.openxmlformats.org/officeDocument/2006/relationships/notesSlide" Target="/ppt/notesSlides/notesSlide9.xml" Id="R4a5209763010463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c49be7419c4168" /><Relationship Type="http://schemas.openxmlformats.org/officeDocument/2006/relationships/notesSlide" Target="/ppt/notesSlides/notesSlide10.xml" Id="R25a002bd560543a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4cc4c691664f40" /><Relationship Type="http://schemas.openxmlformats.org/officeDocument/2006/relationships/notesSlide" Target="/ppt/notesSlides/notesSlide11.xml" Id="R95e03006d6be4b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8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6BEE530-8026-48DE-B0F0-5DF207D51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DB4B5CC-468C-48F6-800E-90AF03912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-571500"/>
            <a:ext cx="4000500" cy="781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圓角矩形 2">
            <a:extLst xmlns:a="http://schemas.openxmlformats.org/drawingml/2006/main">
              <a:ext uri="{FF2B5EF4-FFF2-40B4-BE49-F238E27FC236}">
                <a16:creationId xmlns:a16="http://schemas.microsoft.com/office/drawing/2014/main" id="{A26369B6-EA82-4FF2-9BC4-366BA3E79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952500"/>
            <a:ext cx="2857500" cy="4381500"/>
          </a:xfrm>
          <a:prstGeom xmlns:a="http://schemas.openxmlformats.org/drawingml/2006/main" prst="roundRect">
            <a:avLst>
              <a:gd name="adj" fmla="val 7333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9525">
            <a:solidFill>
              <a:srgbClr val="3741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圓角矩形 3">
            <a:extLst xmlns:a="http://schemas.openxmlformats.org/drawingml/2006/main">
              <a:ext uri="{FF2B5EF4-FFF2-40B4-BE49-F238E27FC236}">
                <a16:creationId xmlns:a16="http://schemas.microsoft.com/office/drawing/2014/main" id="{60905291-8C2F-4466-88E4-EFAB071FA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381125"/>
            <a:ext cx="1885950" cy="24765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020617"/>
          </a:solidFill>
          <a:ln xmlns:a="http://schemas.openxmlformats.org/drawingml/2006/main" w="28575">
            <a:solidFill>
              <a:srgbClr val="76B90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21BAF315-0A8F-436E-BE9F-A36835C3E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2114550"/>
            <a:ext cx="123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76B900"/>
                </a:solidFill>
              </a:defRPr>
            </a:pPr>
            <a:r>
              <a:rPr sz="2700" b="1">
                <a:solidFill>
                  <a:srgbClr val="76B900"/>
                </a:solidFill>
              </a:rPr>
              <a:t>RTX</a:t>
            </a:r>
          </a:p>
          <a:p xmlns:a="http://schemas.openxmlformats.org/drawingml/2006/main">
            <a:pPr algn="ctr">
              <a:buNone/>
              <a:defRPr sz="2700" b="1">
                <a:solidFill>
                  <a:srgbClr val="76B900"/>
                </a:solidFill>
              </a:defRPr>
            </a:pPr>
            <a:r>
              <a:rPr sz="2700" b="1">
                <a:solidFill>
                  <a:srgbClr val="76B900"/>
                </a:solidFill>
              </a:rPr>
              <a:t>PRO</a:t>
            </a:r>
          </a:p>
        </p:txBody>
      </p:sp>
      <p:sp>
        <p:nvSpPr>
          <p:cNvPr id="6" name="圓角矩形 5">
            <a:extLst xmlns:a="http://schemas.openxmlformats.org/drawingml/2006/main">
              <a:ext uri="{FF2B5EF4-FFF2-40B4-BE49-F238E27FC236}">
                <a16:creationId xmlns:a16="http://schemas.microsoft.com/office/drawing/2014/main" id="{AC1A3D5F-8D1B-4D80-AA27-E0ED8D8B2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066800"/>
            <a:ext cx="2781300" cy="4095750"/>
          </a:xfrm>
          <a:prstGeom xmlns:a="http://schemas.openxmlformats.org/drawingml/2006/main" prst="roundRect">
            <a:avLst>
              <a:gd name="adj" fmla="val 61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F293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22" name="圖片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c58db7e22944ff"/>
          <a:stretch xmlns:a="http://schemas.openxmlformats.org/drawingml/2006/main"/>
        </p:blipFill>
        <p:spPr>
          <a:xfrm xmlns:a="http://schemas.openxmlformats.org/drawingml/2006/main">
            <a:off x="8362950" y="1914525"/>
            <a:ext cx="2400300" cy="2400300"/>
          </a:xfrm>
          <a:prstGeom xmlns:a="http://schemas.openxmlformats.org/drawingml/2006/main" prst="roundRect">
            <a:avLst/>
          </a:prstGeom>
        </p:spPr>
      </p:pic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F9D409F3-EA40-434C-BBA9-833FA4A8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685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On-Prem AI Workstation</a:t>
            </a:r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E7750191-1A5E-43B8-B86D-D26AEAD75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D1D5DB"/>
                </a:solidFill>
              </a:defRPr>
            </a:pPr>
            <a:r>
              <a:rPr sz="1500" b="0">
                <a:solidFill>
                  <a:srgbClr val="D1D5DB"/>
                </a:solidFill>
              </a:rPr>
              <a:t>XAI-748D / XAI-772D | Micro-ATX Desktop x NVIDIA RTX PRO 5000 Blackwell 48GB / 72GB</a:t>
            </a: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69AD62B3-7B1F-43AE-9B1C-DD2AE67B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6667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9FAFB"/>
                </a:solidFill>
              </a:defRPr>
            </a:pPr>
            <a:r>
              <a:rPr sz="1800" b="0">
                <a:solidFill>
                  <a:srgbClr val="F9FAFB"/>
                </a:solidFill>
              </a:rPr>
              <a:t>Deploy AI Agents, knowledge-base Q&amp;A, computer vision, and enterprise workflow automation directly inside the customer environment.</a:t>
            </a:r>
          </a:p>
        </p:txBody>
      </p:sp>
      <p:sp>
        <p:nvSpPr>
          <p:cNvPr id="11" name="圓角矩形 10">
            <a:extLst xmlns:a="http://schemas.openxmlformats.org/drawingml/2006/main">
              <a:ext uri="{FF2B5EF4-FFF2-40B4-BE49-F238E27FC236}">
                <a16:creationId xmlns:a16="http://schemas.microsoft.com/office/drawing/2014/main" id="{57F2C2E9-85E0-419B-BCE5-1E143F20B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434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CFCE7"/>
          </a:solidFill>
          <a:ln xmlns:a="http://schemas.openxmlformats.org/drawingml/2006/main" w="9525">
            <a:solidFill>
              <a:srgbClr val="DCFC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66534"/>
                </a:solidFill>
              </a:defRPr>
            </a:pPr>
            <a:r>
              <a:rPr sz="975" b="1">
                <a:solidFill>
                  <a:srgbClr val="166534"/>
                </a:solidFill>
              </a:rPr>
              <a:t>Data Local</a:t>
            </a:r>
          </a:p>
        </p:txBody>
      </p:sp>
      <p:sp>
        <p:nvSpPr>
          <p:cNvPr id="12" name="圓角矩形 11">
            <a:extLst xmlns:a="http://schemas.openxmlformats.org/drawingml/2006/main">
              <a:ext uri="{FF2B5EF4-FFF2-40B4-BE49-F238E27FC236}">
                <a16:creationId xmlns:a16="http://schemas.microsoft.com/office/drawing/2014/main" id="{6E8C2AC2-23F3-4A08-9D86-0DFD0F6D6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343400"/>
            <a:ext cx="1123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BEAFE"/>
          </a:solidFill>
          <a:ln xmlns:a="http://schemas.openxmlformats.org/drawingml/2006/main" w="9525">
            <a:solidFill>
              <a:srgbClr val="DBEAF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D4ED8"/>
                </a:solidFill>
              </a:defRPr>
            </a:pPr>
            <a:r>
              <a:rPr sz="975" b="1">
                <a:solidFill>
                  <a:srgbClr val="1D4ED8"/>
                </a:solidFill>
              </a:rPr>
              <a:t>CUDA Stack</a:t>
            </a:r>
          </a:p>
        </p:txBody>
      </p:sp>
      <p:sp>
        <p:nvSpPr>
          <p:cNvPr id="13" name="圓角矩形 12">
            <a:extLst xmlns:a="http://schemas.openxmlformats.org/drawingml/2006/main">
              <a:ext uri="{FF2B5EF4-FFF2-40B4-BE49-F238E27FC236}">
                <a16:creationId xmlns:a16="http://schemas.microsoft.com/office/drawing/2014/main" id="{2309D49F-C56F-4600-8953-853EC462F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343400"/>
            <a:ext cx="16573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EF3C7"/>
          </a:solidFill>
          <a:ln xmlns:a="http://schemas.openxmlformats.org/drawingml/2006/main" w="9525">
            <a:solidFill>
              <a:srgbClr val="FEF3C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92400E"/>
                </a:solidFill>
              </a:defRPr>
            </a:pPr>
            <a:r>
              <a:rPr sz="975" b="1">
                <a:solidFill>
                  <a:srgbClr val="92400E"/>
                </a:solidFill>
              </a:rPr>
              <a:t>48/72GB ECC VRAM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309B7809-3029-4CE8-B510-21F39E68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531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9CA3AF"/>
                </a:solidFill>
              </a:defRPr>
            </a:pPr>
            <a:r>
              <a:rPr sz="975" b="0">
                <a:solidFill>
                  <a:srgbClr val="9CA3AF"/>
                </a:solidFill>
              </a:rPr>
              <a:t>Customer Briefing Deck | 2026-06-17</a:t>
            </a:r>
          </a:p>
        </p:txBody>
      </p:sp>
    </p:spTree>
    <p:extLst>
      <p:ext uri="{BB962C8B-B14F-4D97-AF65-F5344CB8AC3E}">
        <p14:creationId xmlns:p14="http://schemas.microsoft.com/office/powerpoint/2010/main" val="20408361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1EAD1338-E8B7-4192-A3E3-141D1387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Why Consider On-Prem AI Now?</a:t>
            </a:r>
          </a:p>
        </p:txBody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A8CB82E-6043-4ECB-BBD7-2DD394E4A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8582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4748B"/>
                </a:solidFill>
              </a:defRPr>
            </a:pPr>
            <a:r>
              <a:rPr sz="1125" b="0">
                <a:solidFill>
                  <a:srgbClr val="64748B"/>
                </a:solidFill>
              </a:rPr>
              <a:t>Not every AI workload belongs in the cloud, especially when data control, response time, and long-term cost matter.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7BD2450-5ECB-47DF-978D-98DD5B4BA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38250"/>
            <a:ext cx="838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B90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圓角矩形 3">
            <a:extLst xmlns:a="http://schemas.openxmlformats.org/drawingml/2006/main">
              <a:ext uri="{FF2B5EF4-FFF2-40B4-BE49-F238E27FC236}">
                <a16:creationId xmlns:a16="http://schemas.microsoft.com/office/drawing/2014/main" id="{877DDFEC-53CA-453E-A51E-9A1CA2F1B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32575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76B90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FB018CE3-D1DC-45E7-860F-14EE4582E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33550"/>
            <a:ext cx="2914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Data Privacy</a:t>
            </a: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E6C2BBA-D0B9-4820-96A4-3FA6199B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33600"/>
            <a:ext cx="2914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34155"/>
                </a:solidFill>
              </a:defRPr>
            </a:pPr>
            <a:r>
              <a:rPr sz="1200" b="0">
                <a:solidFill>
                  <a:srgbClr val="334155"/>
                </a:solidFill>
              </a:rPr>
              <a:t>• Customer data, internal documents, and video records do not need to be sent to external services.</a:t>
            </a:r>
          </a:p>
        </p:txBody>
      </p:sp>
      <p:sp>
        <p:nvSpPr>
          <p:cNvPr id="7" name="圓角矩形 6">
            <a:extLst xmlns:a="http://schemas.openxmlformats.org/drawingml/2006/main">
              <a:ext uri="{FF2B5EF4-FFF2-40B4-BE49-F238E27FC236}">
                <a16:creationId xmlns:a16="http://schemas.microsoft.com/office/drawing/2014/main" id="{1A8BF6C5-64CE-4FD3-AA4B-3C4304EF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581150"/>
            <a:ext cx="32575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76B90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D47CC992-51D9-4B5E-9CBA-C4F64ED0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1733550"/>
            <a:ext cx="2914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Low Latency</a:t>
            </a:r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5DB5AF82-591D-4138-8DFF-6D53D4BC6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133600"/>
            <a:ext cx="2914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34155"/>
                </a:solidFill>
              </a:defRPr>
            </a:pPr>
            <a:r>
              <a:rPr sz="1200" b="0">
                <a:solidFill>
                  <a:srgbClr val="334155"/>
                </a:solidFill>
              </a:rPr>
              <a:t>• Cameras, device signals, and voice interactions can be processed locally in real time.</a:t>
            </a:r>
          </a:p>
        </p:txBody>
      </p:sp>
      <p:sp>
        <p:nvSpPr>
          <p:cNvPr id="10" name="圓角矩形 9">
            <a:extLst xmlns:a="http://schemas.openxmlformats.org/drawingml/2006/main">
              <a:ext uri="{FF2B5EF4-FFF2-40B4-BE49-F238E27FC236}">
                <a16:creationId xmlns:a16="http://schemas.microsoft.com/office/drawing/2014/main" id="{D306ED5B-792F-4EA1-BA54-490FFC3A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1581150"/>
            <a:ext cx="32575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76B90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221A594-13D8-499E-BCC1-2DF75D0BD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1733550"/>
            <a:ext cx="2914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Cost Control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391A2F4F-AB12-4EA4-8C63-902A1F97D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133600"/>
            <a:ext cx="2914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34155"/>
                </a:solidFill>
              </a:defRPr>
            </a:pPr>
            <a:r>
              <a:rPr sz="1200" b="0">
                <a:solidFill>
                  <a:srgbClr val="334155"/>
                </a:solidFill>
              </a:rPr>
              <a:t>• For high-frequency use, hardware depreciation is easier to forecast than long-term token/API fees.</a:t>
            </a:r>
          </a:p>
        </p:txBody>
      </p:sp>
      <p:sp>
        <p:nvSpPr>
          <p:cNvPr id="13" name="圓角矩形 12">
            <a:extLst xmlns:a="http://schemas.openxmlformats.org/drawingml/2006/main">
              <a:ext uri="{FF2B5EF4-FFF2-40B4-BE49-F238E27FC236}">
                <a16:creationId xmlns:a16="http://schemas.microsoft.com/office/drawing/2014/main" id="{5D1ECA04-D7B9-4DCB-A50B-3647554E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32575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76B90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EAF4D524-87B2-44CF-9402-7B5B6E89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2914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Operational Continuity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C359BF3-B666-4801-B0AF-4CA813C1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29050"/>
            <a:ext cx="2914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34155"/>
                </a:solidFill>
              </a:defRPr>
            </a:pPr>
            <a:r>
              <a:rPr sz="1200" b="0">
                <a:solidFill>
                  <a:srgbClr val="334155"/>
                </a:solidFill>
              </a:rPr>
              <a:t>• Core workflows can keep running internally when networks are unstable or policies restrict cloud use.</a:t>
            </a:r>
          </a:p>
        </p:txBody>
      </p:sp>
      <p:sp>
        <p:nvSpPr>
          <p:cNvPr id="16" name="圓角矩形 15">
            <a:extLst xmlns:a="http://schemas.openxmlformats.org/drawingml/2006/main">
              <a:ext uri="{FF2B5EF4-FFF2-40B4-BE49-F238E27FC236}">
                <a16:creationId xmlns:a16="http://schemas.microsoft.com/office/drawing/2014/main" id="{E7811117-D298-4CC1-A120-32CD2B3E4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276600"/>
            <a:ext cx="32575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76B90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A76D1C6-2313-42A8-83B8-736A653DD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429000"/>
            <a:ext cx="2914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Custom Integration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10513758-4AFF-4ECF-AC67-015385D6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29050"/>
            <a:ext cx="2914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34155"/>
                </a:solidFill>
              </a:defRPr>
            </a:pPr>
            <a:r>
              <a:rPr sz="1200" b="0">
                <a:solidFill>
                  <a:srgbClr val="334155"/>
                </a:solidFill>
              </a:rPr>
              <a:t>• Connect to MES, ERP, NAS, PLCs, cameras, and internal databases.</a:t>
            </a:r>
          </a:p>
        </p:txBody>
      </p:sp>
      <p:sp>
        <p:nvSpPr>
          <p:cNvPr id="19" name="圓角矩形 18">
            <a:extLst xmlns:a="http://schemas.openxmlformats.org/drawingml/2006/main">
              <a:ext uri="{FF2B5EF4-FFF2-40B4-BE49-F238E27FC236}">
                <a16:creationId xmlns:a16="http://schemas.microsoft.com/office/drawing/2014/main" id="{5FB9C5B1-6DF3-4F51-8F12-99EF1B06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76600"/>
            <a:ext cx="32575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76B90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20CCB657-FBD6-4FE1-B675-A398841BB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429000"/>
            <a:ext cx="2914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Controlled Upgrades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1470E2E9-979D-4D59-AC64-F9C019C27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29050"/>
            <a:ext cx="2914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34155"/>
                </a:solidFill>
              </a:defRPr>
            </a:pPr>
            <a:r>
              <a:rPr sz="1200" b="0">
                <a:solidFill>
                  <a:srgbClr val="334155"/>
                </a:solidFill>
              </a:rPr>
              <a:t>• Adjust GPU, SSD, memory, networking, and maintenance plans as needs evolve.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5A9AD50-AD72-4DA4-901A-36FA43D32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151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94A3B8"/>
                </a:solidFill>
              </a:defRPr>
            </a:pPr>
            <a:r>
              <a:rPr sz="675" b="0">
                <a:solidFill>
                  <a:srgbClr val="94A3B8"/>
                </a:solidFill>
              </a:rPr>
              <a:t>Sources: NVIDIA / AMD / Apple official specifications, accessed 2026-06-17</a:t>
            </a:r>
          </a:p>
        </p:txBody>
      </p:sp>
    </p:spTree>
    <p:extLst>
      <p:ext uri="{BB962C8B-B14F-4D97-AF65-F5344CB8AC3E}">
        <p14:creationId xmlns:p14="http://schemas.microsoft.com/office/powerpoint/2010/main" val="152198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91B26E6F-62D2-4E1F-99FD-0973D64E2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What Can On-Prem AI Do?</a:t>
            </a:r>
          </a:p>
        </p:txBody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EB887E2-8FA1-403C-9400-00842A712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8582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4748B"/>
                </a:solidFill>
              </a:defRPr>
            </a:pPr>
            <a:r>
              <a:rPr sz="1125" b="0">
                <a:solidFill>
                  <a:srgbClr val="64748B"/>
                </a:solidFill>
              </a:rPr>
              <a:t>From office knowledge work to field sensor data, on-prem AI brings models closer to where the data lives.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4A7D68D-3750-4FF8-99C4-73A0FAEC5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38250"/>
            <a:ext cx="838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B90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橢圓 3">
            <a:extLst xmlns:a="http://schemas.openxmlformats.org/drawingml/2006/main">
              <a:ext uri="{FF2B5EF4-FFF2-40B4-BE49-F238E27FC236}">
                <a16:creationId xmlns:a16="http://schemas.microsoft.com/office/drawing/2014/main" id="{05D44B01-0ECD-4E98-A904-3593D2A7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590675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ED936065-761C-4DDA-9BCA-869AB0AAB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954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ED72DC7-7E8E-4408-8CD9-E0092E35F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54305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AI Agent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FF7841C-2BA9-4ED3-B29E-DA560686F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0500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34155"/>
                </a:solidFill>
              </a:defRPr>
            </a:pPr>
            <a:r>
              <a:rPr sz="1200" b="0">
                <a:solidFill>
                  <a:srgbClr val="334155"/>
                </a:solidFill>
              </a:rPr>
              <a:t>Automatically retrieve data, generate reports, organize email, and call internal systems.</a:t>
            </a:r>
          </a:p>
        </p:txBody>
      </p:sp>
      <p:sp>
        <p:nvSpPr>
          <p:cNvPr id="8" name="橢圓 7">
            <a:extLst xmlns:a="http://schemas.openxmlformats.org/drawingml/2006/main">
              <a:ext uri="{FF2B5EF4-FFF2-40B4-BE49-F238E27FC236}">
                <a16:creationId xmlns:a16="http://schemas.microsoft.com/office/drawing/2014/main" id="{0BF767AB-72BD-4207-9E6D-36C0D9C1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590675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64468BB0-3D14-4C53-9089-FDCE959B8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954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1902EA9-C5C5-4817-909D-2633977A0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54305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Knowledge-Base Q&amp;A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E13EF1B3-81D4-446F-9325-51433C86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90500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34155"/>
                </a:solidFill>
              </a:defRPr>
            </a:pPr>
            <a:r>
              <a:rPr sz="1200" b="0">
                <a:solidFill>
                  <a:srgbClr val="334155"/>
                </a:solidFill>
              </a:rPr>
              <a:t>RAG Q&amp;A over catalogs, SOPs, maintenance records, and quotation data.</a:t>
            </a:r>
          </a:p>
        </p:txBody>
      </p:sp>
      <p:sp>
        <p:nvSpPr>
          <p:cNvPr id="12" name="橢圓 11">
            <a:extLst xmlns:a="http://schemas.openxmlformats.org/drawingml/2006/main">
              <a:ext uri="{FF2B5EF4-FFF2-40B4-BE49-F238E27FC236}">
                <a16:creationId xmlns:a16="http://schemas.microsoft.com/office/drawing/2014/main" id="{867A9E31-1EA8-4F85-ABBA-A14FDD6C4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718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7C878312-D208-458E-BC88-CAE0EC13C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76575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4E5A1DCA-50D0-4043-AECB-8C64E11D0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24175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Computer Vision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A159048F-6E06-4862-83DB-FA5FA98E1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28612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34155"/>
                </a:solidFill>
              </a:defRPr>
            </a:pPr>
            <a:r>
              <a:rPr sz="1200" b="0">
                <a:solidFill>
                  <a:srgbClr val="334155"/>
                </a:solidFill>
              </a:rPr>
              <a:t>Production defect inspection, safety monitoring, license-plate, traffic, and object detection.</a:t>
            </a:r>
          </a:p>
        </p:txBody>
      </p:sp>
      <p:sp>
        <p:nvSpPr>
          <p:cNvPr id="16" name="橢圓 15">
            <a:extLst xmlns:a="http://schemas.openxmlformats.org/drawingml/2006/main">
              <a:ext uri="{FF2B5EF4-FFF2-40B4-BE49-F238E27FC236}">
                <a16:creationId xmlns:a16="http://schemas.microsoft.com/office/drawing/2014/main" id="{01CCB3B9-095F-45B8-BF4B-89C48D808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718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794EAE9-C0C6-499F-A125-27034763E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76575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BADE0841-8A90-4A5C-B72E-AD545795E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924175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OpenClaw Agent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2AC76BAC-D8BF-4C44-A561-9FDEBC6E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28612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34155"/>
                </a:solidFill>
              </a:defRPr>
            </a:pPr>
            <a:r>
              <a:rPr sz="1200" b="0">
                <a:solidFill>
                  <a:srgbClr val="334155"/>
                </a:solidFill>
              </a:rPr>
              <a:t>An always-on local agent that executes tools, skills, and cross-system workflows through messaging channels.</a:t>
            </a:r>
          </a:p>
        </p:txBody>
      </p:sp>
      <p:sp>
        <p:nvSpPr>
          <p:cNvPr id="20" name="橢圓 19">
            <a:extLst xmlns:a="http://schemas.openxmlformats.org/drawingml/2006/main">
              <a:ext uri="{FF2B5EF4-FFF2-40B4-BE49-F238E27FC236}">
                <a16:creationId xmlns:a16="http://schemas.microsoft.com/office/drawing/2014/main" id="{FE461674-300A-41BD-B0DC-3057B148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52925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B42D87A6-B127-45A9-973A-2AAAA2DBB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5770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26D8404-2C10-4A88-B4F1-608AC5C3B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30530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Engineering Design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9F3E02E1-77C5-4A9E-A82E-0BF4FD567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66725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34155"/>
                </a:solidFill>
              </a:defRPr>
            </a:pPr>
            <a:r>
              <a:rPr sz="1200" b="0">
                <a:solidFill>
                  <a:srgbClr val="334155"/>
                </a:solidFill>
              </a:rPr>
              <a:t>CAD, rendering, simulation assistance, design-data search, and document generation.</a:t>
            </a:r>
          </a:p>
        </p:txBody>
      </p:sp>
      <p:sp>
        <p:nvSpPr>
          <p:cNvPr id="24" name="橢圓 23">
            <a:extLst xmlns:a="http://schemas.openxmlformats.org/drawingml/2006/main">
              <a:ext uri="{FF2B5EF4-FFF2-40B4-BE49-F238E27FC236}">
                <a16:creationId xmlns:a16="http://schemas.microsoft.com/office/drawing/2014/main" id="{8BF26806-5928-4E3D-B9DC-72BD638E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52925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EAA8875D-E0FC-4978-A57D-0D72E7F7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5770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C2A14D85-2ED1-4F08-9D0A-24006B0F9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30530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Security &amp; Compliance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5827329F-AC61-4A93-BF3A-C437A94A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66725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34155"/>
                </a:solidFill>
              </a:defRPr>
            </a:pPr>
            <a:r>
              <a:rPr sz="1200" b="0">
                <a:solidFill>
                  <a:srgbClr val="334155"/>
                </a:solidFill>
              </a:rPr>
              <a:t>Summarize and audit internal documents while keeping sensitive data inside the company.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4AD99F27-1DA0-4282-9E32-0E5AC55C0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151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94A3B8"/>
                </a:solidFill>
              </a:defRPr>
            </a:pPr>
            <a:r>
              <a:rPr sz="675" b="0">
                <a:solidFill>
                  <a:srgbClr val="94A3B8"/>
                </a:solidFill>
              </a:rPr>
              <a:t>Use cases are planning examples; actual scope depends on data sources, models, and integration requirements.</a:t>
            </a:r>
          </a:p>
        </p:txBody>
      </p:sp>
    </p:spTree>
    <p:extLst>
      <p:ext uri="{BB962C8B-B14F-4D97-AF65-F5344CB8AC3E}">
        <p14:creationId xmlns:p14="http://schemas.microsoft.com/office/powerpoint/2010/main" val="15190400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677AB11-C835-4A1B-8063-1B3F4BE8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Common On-Prem AI Product Paths</a:t>
            </a:r>
          </a:p>
        </p:txBody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A17001B-B0AC-47B1-9923-B60C01F42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8582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4748B"/>
                </a:solidFill>
              </a:defRPr>
            </a:pPr>
            <a:r>
              <a:rPr sz="1125" b="0">
                <a:solidFill>
                  <a:srgbClr val="64748B"/>
                </a:solidFill>
              </a:rPr>
              <a:t>Market options include GPU PCs, AI appliances, APU mini PCs, Mac workstations, and professional GPU workstations.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C3988C4-66FD-432A-BA7A-71EF2A938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38250"/>
            <a:ext cx="838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B90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圓角矩形 3">
            <a:extLst xmlns:a="http://schemas.openxmlformats.org/drawingml/2006/main">
              <a:ext uri="{FF2B5EF4-FFF2-40B4-BE49-F238E27FC236}">
                <a16:creationId xmlns:a16="http://schemas.microsoft.com/office/drawing/2014/main" id="{7CC64AA8-DD84-4489-8132-FFA60F985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1905000" cy="3238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圓角矩形 4">
            <a:extLst xmlns:a="http://schemas.openxmlformats.org/drawingml/2006/main">
              <a:ext uri="{FF2B5EF4-FFF2-40B4-BE49-F238E27FC236}">
                <a16:creationId xmlns:a16="http://schemas.microsoft.com/office/drawing/2014/main" id="{58E5A235-152A-4AF1-B5AF-77EF69CC2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24050"/>
            <a:ext cx="15621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40" name="圖片 3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83890299054988"/>
          <a:stretch xmlns:a="http://schemas.openxmlformats.org/drawingml/2006/main"/>
        </p:blipFill>
        <p:spPr>
          <a:xfrm xmlns:a="http://schemas.openxmlformats.org/drawingml/2006/main">
            <a:off x="895350" y="2077403"/>
            <a:ext cx="1447800" cy="760095"/>
          </a:xfrm>
          <a:prstGeom xmlns:a="http://schemas.openxmlformats.org/drawingml/2006/main" prst="roundRect">
            <a:avLst/>
          </a:prstGeom>
        </p:spPr>
      </p:pic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67FA399-DC63-47CB-9713-2E6BFAB6C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43250"/>
            <a:ext cx="1600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RTX 5090 PC</a:t>
            </a:r>
          </a:p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292DBF50-E9F6-4A01-9BCB-AFE1D07C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10000"/>
            <a:ext cx="1562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High-performance GeForce desktop</a:t>
            </a:r>
          </a:p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32GB GDDR7 for entry development, creation, and inference</a:t>
            </a:r>
          </a:p>
        </p:txBody>
      </p:sp>
      <p:sp>
        <p:nvSpPr>
          <p:cNvPr id="9" name="圓角矩形 8">
            <a:extLst xmlns:a="http://schemas.openxmlformats.org/drawingml/2006/main">
              <a:ext uri="{FF2B5EF4-FFF2-40B4-BE49-F238E27FC236}">
                <a16:creationId xmlns:a16="http://schemas.microsoft.com/office/drawing/2014/main" id="{BA605902-DD27-4D32-81D3-BF9B6E30C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695450"/>
            <a:ext cx="1905000" cy="3238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圓角矩形 9">
            <a:extLst xmlns:a="http://schemas.openxmlformats.org/drawingml/2006/main">
              <a:ext uri="{FF2B5EF4-FFF2-40B4-BE49-F238E27FC236}">
                <a16:creationId xmlns:a16="http://schemas.microsoft.com/office/drawing/2014/main" id="{19414926-D62C-4964-A36A-EF6F982C7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1924050"/>
            <a:ext cx="15621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45" name="圖片 3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ba0da78fd9416c"/>
          <a:stretch xmlns:a="http://schemas.openxmlformats.org/drawingml/2006/main"/>
        </p:blipFill>
        <p:spPr>
          <a:xfrm xmlns:a="http://schemas.openxmlformats.org/drawingml/2006/main">
            <a:off x="3333750" y="1981200"/>
            <a:ext cx="952500" cy="952500"/>
          </a:xfrm>
          <a:prstGeom xmlns:a="http://schemas.openxmlformats.org/drawingml/2006/main" prst="roundRect">
            <a:avLst/>
          </a:prstGeom>
        </p:spPr>
      </p:pic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9CECC068-4CD3-4859-8CFD-F57511BD7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3143250"/>
            <a:ext cx="1600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NVIDIA DGX Spark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D4F1CD51-CB20-4A67-9312-AA33538F0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810000"/>
            <a:ext cx="1562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Compact AI appliance</a:t>
            </a:r>
          </a:p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128GB unified memory, DGX OS, and NVIDIA AI stack</a:t>
            </a:r>
          </a:p>
        </p:txBody>
      </p:sp>
      <p:sp>
        <p:nvSpPr>
          <p:cNvPr id="14" name="圓角矩形 13">
            <a:extLst xmlns:a="http://schemas.openxmlformats.org/drawingml/2006/main">
              <a:ext uri="{FF2B5EF4-FFF2-40B4-BE49-F238E27FC236}">
                <a16:creationId xmlns:a16="http://schemas.microsoft.com/office/drawing/2014/main" id="{24C39D5C-B650-42C9-A11D-014F1E133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695450"/>
            <a:ext cx="1905000" cy="3238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圓角矩形 14">
            <a:extLst xmlns:a="http://schemas.openxmlformats.org/drawingml/2006/main">
              <a:ext uri="{FF2B5EF4-FFF2-40B4-BE49-F238E27FC236}">
                <a16:creationId xmlns:a16="http://schemas.microsoft.com/office/drawing/2014/main" id="{5C3F53AC-A0E7-483D-B238-763213FF5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924050"/>
            <a:ext cx="15621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50" name="圖片 4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854d84e5a24e51"/>
          <a:stretch xmlns:a="http://schemas.openxmlformats.org/drawingml/2006/main"/>
        </p:blipFill>
        <p:spPr>
          <a:xfrm xmlns:a="http://schemas.openxmlformats.org/drawingml/2006/main">
            <a:off x="5276850" y="2050256"/>
            <a:ext cx="1447800" cy="814388"/>
          </a:xfrm>
          <a:prstGeom xmlns:a="http://schemas.openxmlformats.org/drawingml/2006/main" prst="roundRect">
            <a:avLst/>
          </a:prstGeom>
        </p:spPr>
      </p:pic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1583D961-ABDD-4F39-930E-E7C069359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143250"/>
            <a:ext cx="1600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Ryzen AI Max+ 395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32246081-AFA5-4687-9CF8-2BFFA23FF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810000"/>
            <a:ext cx="1562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APU / mini desktop path</a:t>
            </a:r>
          </a:p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128GB LPDDR5x, integrated Radeon 8060S, and NPU</a:t>
            </a:r>
          </a:p>
        </p:txBody>
      </p:sp>
      <p:sp>
        <p:nvSpPr>
          <p:cNvPr id="19" name="圓角矩形 18">
            <a:extLst xmlns:a="http://schemas.openxmlformats.org/drawingml/2006/main">
              <a:ext uri="{FF2B5EF4-FFF2-40B4-BE49-F238E27FC236}">
                <a16:creationId xmlns:a16="http://schemas.microsoft.com/office/drawing/2014/main" id="{2DFEE1AE-7C31-459B-AF3D-BF4A4A8C6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95450"/>
            <a:ext cx="1905000" cy="3238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圓角矩形 19">
            <a:extLst xmlns:a="http://schemas.openxmlformats.org/drawingml/2006/main">
              <a:ext uri="{FF2B5EF4-FFF2-40B4-BE49-F238E27FC236}">
                <a16:creationId xmlns:a16="http://schemas.microsoft.com/office/drawing/2014/main" id="{49BD0AB4-C22E-40E6-B2D4-7110C7FD8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924050"/>
            <a:ext cx="15621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55" name="圖片 4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3677f0e4b34ad3"/>
          <a:stretch xmlns:a="http://schemas.openxmlformats.org/drawingml/2006/main"/>
        </p:blipFill>
        <p:spPr>
          <a:xfrm xmlns:a="http://schemas.openxmlformats.org/drawingml/2006/main">
            <a:off x="7467600" y="2102185"/>
            <a:ext cx="1447800" cy="710530"/>
          </a:xfrm>
          <a:prstGeom xmlns:a="http://schemas.openxmlformats.org/drawingml/2006/main" prst="roundRect">
            <a:avLst/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0F12293-4BD4-4D21-BA9F-EC07861B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3143250"/>
            <a:ext cx="1600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Mac Studio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457B41F-F18A-48E4-AECA-61AA207C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810000"/>
            <a:ext cx="1562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macOS ecosystem workstation</a:t>
            </a:r>
          </a:p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M4 Max / M3 Ultra; quiet, compact, and highly integrated</a:t>
            </a:r>
          </a:p>
        </p:txBody>
      </p:sp>
      <p:sp>
        <p:nvSpPr>
          <p:cNvPr id="24" name="圓角矩形 23">
            <a:extLst xmlns:a="http://schemas.openxmlformats.org/drawingml/2006/main">
              <a:ext uri="{FF2B5EF4-FFF2-40B4-BE49-F238E27FC236}">
                <a16:creationId xmlns:a16="http://schemas.microsoft.com/office/drawing/2014/main" id="{23CD99A2-1345-4287-A60C-C2753BD42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1695450"/>
            <a:ext cx="1905000" cy="3238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0FDF4"/>
          </a:solidFill>
          <a:ln xmlns:a="http://schemas.openxmlformats.org/drawingml/2006/main" w="19050">
            <a:solidFill>
              <a:srgbClr val="76B90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圓角矩形 24">
            <a:extLst xmlns:a="http://schemas.openxmlformats.org/drawingml/2006/main">
              <a:ext uri="{FF2B5EF4-FFF2-40B4-BE49-F238E27FC236}">
                <a16:creationId xmlns:a16="http://schemas.microsoft.com/office/drawing/2014/main" id="{9285ADEB-265B-42BA-91B9-C2FBCD19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1924050"/>
            <a:ext cx="15621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BF7D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60" name="圖片 5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ba071021bd492f"/>
          <a:stretch xmlns:a="http://schemas.openxmlformats.org/drawingml/2006/main"/>
        </p:blipFill>
        <p:spPr>
          <a:xfrm xmlns:a="http://schemas.openxmlformats.org/drawingml/2006/main">
            <a:off x="9906000" y="1981200"/>
            <a:ext cx="952500" cy="952500"/>
          </a:xfrm>
          <a:prstGeom xmlns:a="http://schemas.openxmlformats.org/drawingml/2006/main" prst="roundRect">
            <a:avLst/>
          </a:prstGeom>
        </p:spPr>
      </p:pic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028745A-33DD-4AB7-898A-1287D18A9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143250"/>
            <a:ext cx="1600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66534"/>
                </a:solidFill>
              </a:defRPr>
            </a:pPr>
            <a:r>
              <a:rPr sz="1575" b="1">
                <a:solidFill>
                  <a:srgbClr val="166534"/>
                </a:solidFill>
              </a:rPr>
              <a:t>XAI-748D / XAI-772D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F990E2EE-E18D-4C0B-868E-EFCB78DB6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810000"/>
            <a:ext cx="1562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Micro-ATX pro GPU workstation</a:t>
            </a:r>
          </a:p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48/72GB ECC VRAM; serviceable and customizable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E71135FA-1081-4C38-B45F-78DD7B91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151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94A3B8"/>
                </a:solidFill>
              </a:defRPr>
            </a:pPr>
            <a:r>
              <a:rPr sz="675" b="0">
                <a:solidFill>
                  <a:srgbClr val="94A3B8"/>
                </a:solidFill>
              </a:rPr>
              <a:t>Sources: NVIDIA / AMD / Apple official specifications, accessed 2026-06-17</a:t>
            </a:r>
          </a:p>
        </p:txBody>
      </p:sp>
    </p:spTree>
    <p:extLst>
      <p:ext uri="{BB962C8B-B14F-4D97-AF65-F5344CB8AC3E}">
        <p14:creationId xmlns:p14="http://schemas.microsoft.com/office/powerpoint/2010/main" val="19062170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47FF3286-E3DC-45E8-BF00-F1F4EEF10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Pros and Cons of Alternative Options</a:t>
            </a:r>
          </a:p>
        </p:txBody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3E249A5-77BA-4425-BBE5-694FFC86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8582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4748B"/>
                </a:solidFill>
              </a:defRPr>
            </a:pPr>
            <a:r>
              <a:rPr sz="1125" b="0">
                <a:solidFill>
                  <a:srgbClr val="64748B"/>
                </a:solidFill>
              </a:rPr>
              <a:t>Each product has its place; key differences are VRAM, software ecosystem, serviceability, and deployment flexibility.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927F37A-7191-4DE4-9057-61DDB817E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38250"/>
            <a:ext cx="838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B90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圓角矩形 3">
            <a:extLst xmlns:a="http://schemas.openxmlformats.org/drawingml/2006/main">
              <a:ext uri="{FF2B5EF4-FFF2-40B4-BE49-F238E27FC236}">
                <a16:creationId xmlns:a16="http://schemas.microsoft.com/office/drawing/2014/main" id="{61B48109-4775-4EC2-9CEF-8B44D3CE5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5095875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9A57C25A-C516-4FEE-8DAD-8D3555886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47529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RTX 5090 PC</a:t>
            </a: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103650A-FA7E-4CC5-822A-E233476D2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76450"/>
            <a:ext cx="47529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E4EC17A-402A-48CC-BC6E-2730C7F8E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764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0F766E"/>
                </a:solidFill>
              </a:defRPr>
            </a:pPr>
            <a:r>
              <a:rPr sz="1125" b="1">
                <a:solidFill>
                  <a:srgbClr val="0F766E"/>
                </a:solidFill>
              </a:rPr>
              <a:t>Pros</a:t>
            </a:r>
          </a:p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D4B4BADB-4B0B-404C-8F34-5303EF0AA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057400"/>
            <a:ext cx="1809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+ Strong single-GPU compute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+ Easy component sourcing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+ Attractive price/performance</a:t>
            </a:r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14E0D865-2645-4C71-B98B-24F5546E3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764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59E0B"/>
                </a:solidFill>
              </a:defRPr>
            </a:pPr>
            <a:r>
              <a:rPr sz="1125" b="1">
                <a:solidFill>
                  <a:srgbClr val="F59E0B"/>
                </a:solidFill>
              </a:rPr>
              <a:t>Limits</a:t>
            </a: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40B17A2D-32BD-4384-A063-76EB5CFF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057400"/>
            <a:ext cx="1476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- 32GB VRAM tight for large models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- Consumer GPU, weaker commercial support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- Thermals/power need planning</a:t>
            </a:r>
          </a:p>
        </p:txBody>
      </p:sp>
      <p:sp>
        <p:nvSpPr>
          <p:cNvPr id="11" name="圓角矩形 10">
            <a:extLst xmlns:a="http://schemas.openxmlformats.org/drawingml/2006/main">
              <a:ext uri="{FF2B5EF4-FFF2-40B4-BE49-F238E27FC236}">
                <a16:creationId xmlns:a16="http://schemas.microsoft.com/office/drawing/2014/main" id="{6712460A-3771-469C-8A40-C8678E186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1524000"/>
            <a:ext cx="5095875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50D4CC44-0C71-44B9-AC80-0517C214C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1676400"/>
            <a:ext cx="47529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DGX Spark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3F78D743-4F70-44E2-AC93-61F2827C7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076450"/>
            <a:ext cx="47529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65E2CBBF-2929-4173-BC04-45548B24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764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0F766E"/>
                </a:solidFill>
              </a:defRPr>
            </a:pPr>
            <a:r>
              <a:rPr sz="1125" b="1">
                <a:solidFill>
                  <a:srgbClr val="0F766E"/>
                </a:solidFill>
              </a:rPr>
              <a:t>Pros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109047F-E685-44D2-9AC5-0A5AAEAD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2057400"/>
            <a:ext cx="1809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+ Compact and low power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+ Integrated NVIDIA AI stack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+ Suitable for large-model prototyping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07CDF757-3B48-4DDC-A665-8F57A478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20764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59E0B"/>
                </a:solidFill>
              </a:defRPr>
            </a:pPr>
            <a:r>
              <a:rPr sz="1125" b="1">
                <a:solidFill>
                  <a:srgbClr val="F59E0B"/>
                </a:solidFill>
              </a:rPr>
              <a:t>Limits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8B914B01-428D-42C6-A9CC-EAD4604CF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2057400"/>
            <a:ext cx="1476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- DGX OS appliance is less flexible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- Limited expansion/serviceability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- Not ideal for custom PCIe or I/O</a:t>
            </a:r>
          </a:p>
        </p:txBody>
      </p:sp>
      <p:sp>
        <p:nvSpPr>
          <p:cNvPr id="18" name="圓角矩形 17">
            <a:extLst xmlns:a="http://schemas.openxmlformats.org/drawingml/2006/main">
              <a:ext uri="{FF2B5EF4-FFF2-40B4-BE49-F238E27FC236}">
                <a16:creationId xmlns:a16="http://schemas.microsoft.com/office/drawing/2014/main" id="{F9F52687-C4FE-4B31-A12D-B8EF8F230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0"/>
            <a:ext cx="5095875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D9EF8830-9503-4B34-9C69-5E329DB2D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771900"/>
            <a:ext cx="47529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Ryzen AI Max+ 395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8AA27A0D-DC38-4807-BEFA-1AFDE0CD3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71950"/>
            <a:ext cx="47529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D0459C2-AA5A-49AF-A0C3-33CB08679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71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0F766E"/>
                </a:solidFill>
              </a:defRPr>
            </a:pPr>
            <a:r>
              <a:rPr sz="1125" b="1">
                <a:solidFill>
                  <a:srgbClr val="0F766E"/>
                </a:solidFill>
              </a:rPr>
              <a:t>Pros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78403598-07AA-4D74-9FA2-DAF788D2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152900"/>
            <a:ext cx="1809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+ 128GB unified memory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+ Windows/Linux flexibility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+ Compact and low power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5A8D182D-E00E-4D0F-9835-301E9DD54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171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59E0B"/>
                </a:solidFill>
              </a:defRPr>
            </a:pPr>
            <a:r>
              <a:rPr sz="1125" b="1">
                <a:solidFill>
                  <a:srgbClr val="F59E0B"/>
                </a:solidFill>
              </a:rPr>
              <a:t>Limits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8DC89B55-C28D-490E-BD34-DA07C46F2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52900"/>
            <a:ext cx="1476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- Incomplete CUDA ecosystem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- iGPU differs from pro GPU inference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- CUDA migration cost</a:t>
            </a:r>
          </a:p>
        </p:txBody>
      </p:sp>
      <p:sp>
        <p:nvSpPr>
          <p:cNvPr id="25" name="圓角矩形 24">
            <a:extLst xmlns:a="http://schemas.openxmlformats.org/drawingml/2006/main">
              <a:ext uri="{FF2B5EF4-FFF2-40B4-BE49-F238E27FC236}">
                <a16:creationId xmlns:a16="http://schemas.microsoft.com/office/drawing/2014/main" id="{9BF3C5FA-7B9D-4666-B00B-7962D28ED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619500"/>
            <a:ext cx="5095875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5253B19F-FAED-497F-963D-820B1912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771900"/>
            <a:ext cx="47529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Mac Studio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F77C52A7-16F2-4FAA-90FD-110876F0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4171950"/>
            <a:ext cx="47529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61AC7B99-8AE6-4582-BC05-DF5EDB5DD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171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0F766E"/>
                </a:solidFill>
              </a:defRPr>
            </a:pPr>
            <a:r>
              <a:rPr sz="1125" b="1">
                <a:solidFill>
                  <a:srgbClr val="0F766E"/>
                </a:solidFill>
              </a:rPr>
              <a:t>Pros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F03E3853-39A3-4BF1-B18A-6A6B47051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4152900"/>
            <a:ext cx="1809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+ Compact, quiet, and stable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+ High memory bandwidth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+ Strong fit for macOS creative workflows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EDEA0A09-D338-4190-A490-32B628FA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4171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59E0B"/>
                </a:solidFill>
              </a:defRPr>
            </a:pPr>
            <a:r>
              <a:rPr sz="1125" b="1">
                <a:solidFill>
                  <a:srgbClr val="F59E0B"/>
                </a:solidFill>
              </a:rPr>
              <a:t>Limits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596E2770-24AB-4D2A-A186-00D33C4DB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4152900"/>
            <a:ext cx="1476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- No CUDA support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- Hardware is not upgradeable</a:t>
            </a:r>
          </a:p>
          <a:p xmlns:a="http://schemas.openxmlformats.org/drawingml/2006/main">
            <a:pPr>
              <a:buNone/>
              <a:defRPr sz="1013" b="0">
                <a:solidFill>
                  <a:srgbClr val="334155"/>
                </a:solidFill>
              </a:defRPr>
            </a:pPr>
            <a:r>
              <a:rPr sz="1013" b="0">
                <a:solidFill>
                  <a:srgbClr val="334155"/>
                </a:solidFill>
              </a:rPr>
              <a:t>- Enterprise GPU container limits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D183A3B9-6BF5-4816-A2CC-382661CDE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151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94A3B8"/>
                </a:solidFill>
              </a:defRPr>
            </a:pPr>
            <a:r>
              <a:rPr sz="675" b="0">
                <a:solidFill>
                  <a:srgbClr val="94A3B8"/>
                </a:solidFill>
              </a:rPr>
              <a:t>Sources: NVIDIA / AMD / Apple official specifications, accessed 2026-06-17</a:t>
            </a:r>
          </a:p>
        </p:txBody>
      </p:sp>
    </p:spTree>
    <p:extLst>
      <p:ext uri="{BB962C8B-B14F-4D97-AF65-F5344CB8AC3E}">
        <p14:creationId xmlns:p14="http://schemas.microsoft.com/office/powerpoint/2010/main" val="11213910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118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B51FC33-1DF4-4503-B42B-9B86A3B73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XAI-748D / XAI-772D: Micro-ATX RTX PRO AI Workstation</a:t>
            </a:r>
          </a:p>
        </p:txBody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35526B7-DB43-47A8-8973-49F2F0681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8582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4748B"/>
                </a:solidFill>
              </a:defRPr>
            </a:pPr>
            <a:r>
              <a:rPr sz="1125" b="0">
                <a:solidFill>
                  <a:srgbClr val="64748B"/>
                </a:solidFill>
              </a:rPr>
              <a:t>XAI-748D pairs with a 48GB GPU; XAI-772D pairs with a 72GB GPU for production on-prem AI deployment.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F217B2A-CC6A-40CD-8A03-6167B9812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38250"/>
            <a:ext cx="838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B90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4B4E8594-7B0E-4215-BC49-D7D4588D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45AE9952-46F5-42EA-849B-32098C22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XAI-748D / XAI-772D: Micro-ATX RTX PRO AI Workstation</a:t>
            </a: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74DF0BA-389B-4A23-8B8D-2D3FAFB07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723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CBD5E1"/>
                </a:solidFill>
              </a:defRPr>
            </a:pPr>
            <a:r>
              <a:rPr sz="1200" b="0">
                <a:solidFill>
                  <a:srgbClr val="CBD5E1"/>
                </a:solidFill>
              </a:rPr>
              <a:t>XAI-748D = 48GB GPU; XAI-772D = 72GB GPU, positioned for production on-prem AI deployment.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FD3999A-1400-489D-B974-81328D2F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838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B90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圓角矩形 7">
            <a:extLst xmlns:a="http://schemas.openxmlformats.org/drawingml/2006/main">
              <a:ext uri="{FF2B5EF4-FFF2-40B4-BE49-F238E27FC236}">
                <a16:creationId xmlns:a16="http://schemas.microsoft.com/office/drawing/2014/main" id="{B5AC300C-6BCA-4C0C-BCF5-A0C8A237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1200150"/>
            <a:ext cx="3429000" cy="409575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9525">
            <a:solidFill>
              <a:srgbClr val="3741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圓角矩形 8">
            <a:extLst xmlns:a="http://schemas.openxmlformats.org/drawingml/2006/main">
              <a:ext uri="{FF2B5EF4-FFF2-40B4-BE49-F238E27FC236}">
                <a16:creationId xmlns:a16="http://schemas.microsoft.com/office/drawing/2014/main" id="{2A7922C3-83C8-4C84-848A-9DEC76D44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1524000"/>
            <a:ext cx="2533650" cy="3143250"/>
          </a:xfrm>
          <a:prstGeom xmlns:a="http://schemas.openxmlformats.org/drawingml/2006/main" prst="roundRect">
            <a:avLst>
              <a:gd name="adj" fmla="val 37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76B90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4" name="圖片 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73ce86f2a04b08"/>
          <a:stretch xmlns:a="http://schemas.openxmlformats.org/drawingml/2006/main"/>
        </p:blipFill>
        <p:spPr>
          <a:xfrm xmlns:a="http://schemas.openxmlformats.org/drawingml/2006/main">
            <a:off x="7734300" y="2019300"/>
            <a:ext cx="2152650" cy="2152650"/>
          </a:xfrm>
          <a:prstGeom xmlns:a="http://schemas.openxmlformats.org/drawingml/2006/main" prst="roundRect">
            <a:avLst/>
          </a:prstGeom>
        </p:spPr>
      </p:pic>
      <p:sp>
        <p:nvSpPr>
          <p:cNvPr id="11" name="圓角矩形 10">
            <a:extLst xmlns:a="http://schemas.openxmlformats.org/drawingml/2006/main">
              <a:ext uri="{FF2B5EF4-FFF2-40B4-BE49-F238E27FC236}">
                <a16:creationId xmlns:a16="http://schemas.microsoft.com/office/drawing/2014/main" id="{AB084189-E272-44BA-A471-694FBC5C1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47850"/>
            <a:ext cx="1762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1D5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01B6B6FC-9F25-4370-AA24-6EACACCE6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19300"/>
            <a:ext cx="15335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76B900"/>
                </a:solidFill>
              </a:defRPr>
            </a:pPr>
            <a:r>
              <a:rPr sz="2025" b="1">
                <a:solidFill>
                  <a:srgbClr val="76B900"/>
                </a:solidFill>
              </a:rPr>
              <a:t>48 / 72GB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F89A5EC6-904C-418B-BDC4-07CF203C2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95550"/>
            <a:ext cx="14954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GDDR7 ECC VRAM</a:t>
            </a:r>
          </a:p>
        </p:txBody>
      </p:sp>
      <p:sp>
        <p:nvSpPr>
          <p:cNvPr id="14" name="圓角矩形 13">
            <a:extLst xmlns:a="http://schemas.openxmlformats.org/drawingml/2006/main">
              <a:ext uri="{FF2B5EF4-FFF2-40B4-BE49-F238E27FC236}">
                <a16:creationId xmlns:a16="http://schemas.microsoft.com/office/drawing/2014/main" id="{0FC0D123-5716-4EBA-A3F9-4E4EF8317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1847850"/>
            <a:ext cx="1762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1D5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A4515FA-5ECB-4BEE-8C44-2CD46200E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019300"/>
            <a:ext cx="15335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76B900"/>
                </a:solidFill>
              </a:defRPr>
            </a:pPr>
            <a:r>
              <a:rPr sz="2550" b="1">
                <a:solidFill>
                  <a:srgbClr val="76B900"/>
                </a:solidFill>
              </a:rPr>
              <a:t>300W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B62F738-32E4-4C8B-BC95-F9BD2290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495550"/>
            <a:ext cx="14954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GPU Max Power</a:t>
            </a:r>
          </a:p>
        </p:txBody>
      </p:sp>
      <p:sp>
        <p:nvSpPr>
          <p:cNvPr id="17" name="圓角矩形 16">
            <a:extLst xmlns:a="http://schemas.openxmlformats.org/drawingml/2006/main">
              <a:ext uri="{FF2B5EF4-FFF2-40B4-BE49-F238E27FC236}">
                <a16:creationId xmlns:a16="http://schemas.microsoft.com/office/drawing/2014/main" id="{37FABE1B-BAA3-46F3-8E7E-75902509A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1847850"/>
            <a:ext cx="1762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1D5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987C87ED-3222-4ED8-9300-DDAA965EA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2019300"/>
            <a:ext cx="15335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76B900"/>
                </a:solidFill>
              </a:defRPr>
            </a:pPr>
            <a:r>
              <a:rPr sz="2550" b="1">
                <a:solidFill>
                  <a:srgbClr val="76B900"/>
                </a:solidFill>
              </a:rPr>
              <a:t>mATX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CF6E94DD-C2AE-4D99-9B3C-6AF536B38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495550"/>
            <a:ext cx="14954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334155"/>
                </a:solidFill>
              </a:defRPr>
            </a:pPr>
            <a:r>
              <a:rPr sz="1050" b="0">
                <a:solidFill>
                  <a:srgbClr val="334155"/>
                </a:solidFill>
              </a:rPr>
              <a:t>Serviceable Desktop Platform</a:t>
            </a:r>
          </a:p>
        </p:txBody>
      </p:sp>
      <p:sp>
        <p:nvSpPr>
          <p:cNvPr id="20" name="圓角矩形 19">
            <a:extLst xmlns:a="http://schemas.openxmlformats.org/drawingml/2006/main">
              <a:ext uri="{FF2B5EF4-FFF2-40B4-BE49-F238E27FC236}">
                <a16:creationId xmlns:a16="http://schemas.microsoft.com/office/drawing/2014/main" id="{48BDC137-82AB-4767-BFB1-AFA769F7E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5772150" cy="1885950"/>
          </a:xfrm>
          <a:prstGeom xmlns:a="http://schemas.openxmlformats.org/drawingml/2006/main" prst="roundRect">
            <a:avLst>
              <a:gd name="adj" fmla="val 4040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3741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C2A8D972-ABEA-4004-BD9E-1CA907C52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86150"/>
            <a:ext cx="542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RTX PRO 5000 Specification Highlights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8C3FE90-E445-415E-B628-824520396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86200"/>
            <a:ext cx="5429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95" b="0">
                <a:solidFill>
                  <a:srgbClr val="D1D5DB"/>
                </a:solidFill>
              </a:defRPr>
            </a:pPr>
            <a:r>
              <a:rPr sz="1095" b="0">
                <a:solidFill>
                  <a:srgbClr val="D1D5DB"/>
                </a:solidFill>
              </a:rPr>
              <a:t>• 14,080 CUDA cores; 5th-gen Tensor Cores; 4th-gen RT Cores</a:t>
            </a:r>
          </a:p>
          <a:p xmlns:a="http://schemas.openxmlformats.org/drawingml/2006/main">
            <a:pPr>
              <a:buNone/>
              <a:defRPr sz="1095" b="0">
                <a:solidFill>
                  <a:srgbClr val="D1D5DB"/>
                </a:solidFill>
              </a:defRPr>
            </a:pPr>
            <a:r>
              <a:rPr sz="1095" b="0">
                <a:solidFill>
                  <a:srgbClr val="D1D5DB"/>
                </a:solidFill>
              </a:rPr>
              <a:t>• 2,064 AI TOPS; 65 TFLOPS FP32; 196 TFLOPS RT Core</a:t>
            </a:r>
          </a:p>
          <a:p xmlns:a="http://schemas.openxmlformats.org/drawingml/2006/main">
            <a:pPr>
              <a:buNone/>
              <a:defRPr sz="1095" b="0">
                <a:solidFill>
                  <a:srgbClr val="D1D5DB"/>
                </a:solidFill>
              </a:defRPr>
            </a:pPr>
            <a:r>
              <a:rPr sz="1095" b="0">
                <a:solidFill>
                  <a:srgbClr val="D1D5DB"/>
                </a:solidFill>
              </a:rPr>
              <a:t>• 48/72GB GDDR7 ECC, 512-bit, 1,344GB/s memory bandwidth</a:t>
            </a:r>
          </a:p>
          <a:p xmlns:a="http://schemas.openxmlformats.org/drawingml/2006/main">
            <a:pPr>
              <a:buNone/>
              <a:defRPr sz="1095" b="0">
                <a:solidFill>
                  <a:srgbClr val="D1D5DB"/>
                </a:solidFill>
              </a:defRPr>
            </a:pPr>
            <a:r>
              <a:rPr sz="1095" b="0">
                <a:solidFill>
                  <a:srgbClr val="D1D5DB"/>
                </a:solidFill>
              </a:rPr>
              <a:t>• PCIe 5.0 x16, 3x NVENC / 3x NVDEC, 4x DisplayPort 2.1b</a:t>
            </a:r>
          </a:p>
          <a:p xmlns:a="http://schemas.openxmlformats.org/drawingml/2006/main">
            <a:pPr>
              <a:buNone/>
              <a:defRPr sz="1095" b="0">
                <a:solidFill>
                  <a:srgbClr val="D1D5DB"/>
                </a:solidFill>
              </a:defRPr>
            </a:pPr>
            <a:r>
              <a:rPr sz="1095" b="0">
                <a:solidFill>
                  <a:srgbClr val="D1D5DB"/>
                </a:solidFill>
              </a:rPr>
              <a:t>• MIG: 48GB can split into 2x24GB; 72GB can split into 2x36GB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1F684C4-3E92-4DE5-A6AB-A92079046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151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94A3B8"/>
                </a:solidFill>
              </a:defRPr>
            </a:pPr>
            <a:r>
              <a:rPr sz="675" b="0">
                <a:solidFill>
                  <a:srgbClr val="94A3B8"/>
                </a:solidFill>
              </a:rPr>
              <a:t>Source: NVIDIA RTX PRO 5000 Blackwell datasheet; final configurations can be adjusted by customer needs.</a:t>
            </a:r>
          </a:p>
        </p:txBody>
      </p:sp>
    </p:spTree>
    <p:extLst>
      <p:ext uri="{BB962C8B-B14F-4D97-AF65-F5344CB8AC3E}">
        <p14:creationId xmlns:p14="http://schemas.microsoft.com/office/powerpoint/2010/main" val="8301289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976E780-AF4A-4EF0-BC2D-D830D3C2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XAI-748D / XAI-772D: Strengths and Constraints</a:t>
            </a:r>
          </a:p>
        </p:txBody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D53AC06-E84A-464A-B5FA-569D3FCD1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8582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4748B"/>
                </a:solidFill>
              </a:defRPr>
            </a:pPr>
            <a:r>
              <a:rPr sz="1125" b="0">
                <a:solidFill>
                  <a:srgbClr val="64748B"/>
                </a:solidFill>
              </a:rPr>
              <a:t>Presenting both strengths and conditions up front makes the proposal easier for customers to trust.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2FC79BD-B19A-4C8F-B62B-785621CFD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38250"/>
            <a:ext cx="838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B90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圓角矩形 3">
            <a:extLst xmlns:a="http://schemas.openxmlformats.org/drawingml/2006/main">
              <a:ext uri="{FF2B5EF4-FFF2-40B4-BE49-F238E27FC236}">
                <a16:creationId xmlns:a16="http://schemas.microsoft.com/office/drawing/2014/main" id="{C3F259FB-6C7F-4C64-9A0F-72A758CE0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4953000" cy="4048125"/>
          </a:xfrm>
          <a:prstGeom xmlns:a="http://schemas.openxmlformats.org/drawingml/2006/main" prst="roundRect">
            <a:avLst>
              <a:gd name="adj" fmla="val 2078"/>
            </a:avLst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76B90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5DAD3B8F-AA1C-4D56-8D7A-552D4D8D6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24025"/>
            <a:ext cx="4610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66534"/>
                </a:solidFill>
              </a:defRPr>
            </a:pPr>
            <a:r>
              <a:rPr sz="1650" b="1">
                <a:solidFill>
                  <a:srgbClr val="166534"/>
                </a:solidFill>
              </a:rPr>
              <a:t>Key Strengths</a:t>
            </a: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C39EEDD-A633-4DA6-BD1D-6B7048D82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24075"/>
            <a:ext cx="46101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10" b="0">
                <a:solidFill>
                  <a:srgbClr val="334155"/>
                </a:solidFill>
              </a:defRPr>
            </a:pPr>
            <a:r>
              <a:rPr sz="1300" b="0">
                <a:solidFill>
                  <a:srgbClr val="334155"/>
                </a:solidFill>
              </a:rPr>
              <a:t>• 48GB / 72GB ECC VRAM is better suited than RTX 5090 32GB for large models and long-context inference</a:t>
            </a:r>
          </a:p>
          <a:p xmlns:a="http://schemas.openxmlformats.org/drawingml/2006/main">
            <a:pPr>
              <a:buNone/>
              <a:defRPr sz="1110" b="0">
                <a:solidFill>
                  <a:srgbClr val="334155"/>
                </a:solidFill>
              </a:defRPr>
            </a:pPr>
            <a:r>
              <a:t/>
            </a:r>
          </a:p>
          <a:p xmlns:a="http://schemas.openxmlformats.org/drawingml/2006/main">
            <a:pPr>
              <a:buNone/>
              <a:defRPr sz="1110" b="0">
                <a:solidFill>
                  <a:srgbClr val="334155"/>
                </a:solidFill>
              </a:defRPr>
            </a:pPr>
            <a:r>
              <a:rPr sz="1300" b="0">
                <a:solidFill>
                  <a:srgbClr val="334155"/>
                </a:solidFill>
              </a:rPr>
              <a:t>• 1,344GB/s memory bandwidth is critical for local LLM token generation speed</a:t>
            </a:r>
          </a:p>
          <a:p xmlns:a="http://schemas.openxmlformats.org/drawingml/2006/main">
            <a:pPr>
              <a:buNone/>
              <a:defRPr sz="1110" b="0">
                <a:solidFill>
                  <a:srgbClr val="334155"/>
                </a:solidFill>
              </a:defRPr>
            </a:pPr>
            <a:r>
              <a:t/>
            </a:r>
          </a:p>
          <a:p xmlns:a="http://schemas.openxmlformats.org/drawingml/2006/main">
            <a:pPr>
              <a:buNone/>
              <a:defRPr sz="1110" b="0">
                <a:solidFill>
                  <a:srgbClr val="334155"/>
                </a:solidFill>
              </a:defRPr>
            </a:pPr>
            <a:r>
              <a:rPr sz="1300">
                <a:solidFill>
                  <a:srgbClr val="334155"/>
                </a:solidFill>
              </a:rPr>
              <a:t>• System power under 600W, with manageable thermals and fan noise</a:t>
            </a:r>
          </a:p>
          <a:p xmlns:a="http://schemas.openxmlformats.org/drawingml/2006/main">
            <a:pPr>
              <a:buNone/>
              <a:defRPr sz="1110" b="0">
                <a:solidFill>
                  <a:srgbClr val="334155"/>
                </a:solidFill>
              </a:defRPr>
            </a:pPr>
            <a:r>
              <a:t/>
            </a:r>
          </a:p>
          <a:p xmlns:a="http://schemas.openxmlformats.org/drawingml/2006/main">
            <a:pPr>
              <a:buNone/>
              <a:defRPr sz="1110" b="0">
                <a:solidFill>
                  <a:srgbClr val="334155"/>
                </a:solidFill>
              </a:defRPr>
            </a:pPr>
            <a:r>
              <a:rPr sz="1300" b="0">
                <a:solidFill>
                  <a:srgbClr val="334155"/>
                </a:solidFill>
              </a:rPr>
              <a:t>• Mature CUDA and NVIDIA ecosystem for open models, RAG, agents, and vision AI toolchains</a:t>
            </a:r>
          </a:p>
          <a:p xmlns:a="http://schemas.openxmlformats.org/drawingml/2006/main">
            <a:pPr>
              <a:buNone/>
              <a:defRPr sz="1110" b="0">
                <a:solidFill>
                  <a:srgbClr val="334155"/>
                </a:solidFill>
              </a:defRPr>
            </a:pPr>
            <a:r>
              <a:t/>
            </a:r>
          </a:p>
          <a:p xmlns:a="http://schemas.openxmlformats.org/drawingml/2006/main">
            <a:pPr>
              <a:buNone/>
              <a:defRPr sz="1110" b="0">
                <a:solidFill>
                  <a:srgbClr val="334155"/>
                </a:solidFill>
              </a:defRPr>
            </a:pPr>
            <a:r>
              <a:rPr sz="1300" b="0">
                <a:solidFill>
                  <a:srgbClr val="334155"/>
                </a:solidFill>
              </a:rPr>
              <a:t>• Micro-ATX platform is easier to expand with SSDs, memory, NICs, and field I/O than small appliances</a:t>
            </a:r>
          </a:p>
          <a:p xmlns:a="http://schemas.openxmlformats.org/drawingml/2006/main">
            <a:pPr>
              <a:buNone/>
              <a:defRPr sz="1110" b="0">
                <a:solidFill>
                  <a:srgbClr val="334155"/>
                </a:solidFill>
              </a:defRPr>
            </a:pPr>
            <a:r>
              <a:t/>
            </a:r>
          </a:p>
          <a:p xmlns:a="http://schemas.openxmlformats.org/drawingml/2006/main">
            <a:pPr>
              <a:buNone/>
              <a:defRPr sz="1110" b="0">
                <a:solidFill>
                  <a:srgbClr val="334155"/>
                </a:solidFill>
              </a:defRPr>
            </a:pPr>
            <a:r>
              <a:rPr sz="1300" b="0">
                <a:solidFill>
                  <a:srgbClr val="334155"/>
                </a:solidFill>
              </a:rPr>
              <a:t>• Desktop serviceability simplifies warranty, parts replacement, and custom integration</a:t>
            </a:r>
          </a:p>
        </p:txBody>
      </p:sp>
      <p:sp>
        <p:nvSpPr>
          <p:cNvPr id="7" name="圓角矩形 6">
            <a:extLst xmlns:a="http://schemas.openxmlformats.org/drawingml/2006/main">
              <a:ext uri="{FF2B5EF4-FFF2-40B4-BE49-F238E27FC236}">
                <a16:creationId xmlns:a16="http://schemas.microsoft.com/office/drawing/2014/main" id="{9EC6BC33-8426-4285-80AF-C5A253B5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571625"/>
            <a:ext cx="4953000" cy="4048125"/>
          </a:xfrm>
          <a:prstGeom xmlns:a="http://schemas.openxmlformats.org/drawingml/2006/main" prst="roundRect">
            <a:avLst>
              <a:gd name="adj" fmla="val 2078"/>
            </a:avLst>
          </a:prstGeom>
          <a:solidFill xmlns:a="http://schemas.openxmlformats.org/drawingml/2006/main">
            <a:srgbClr val="FFFBEB"/>
          </a:solidFill>
          <a:ln xmlns:a="http://schemas.openxmlformats.org/drawingml/2006/main" w="9525">
            <a:solidFill>
              <a:srgbClr val="F59E0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7293F6FD-70CD-42DD-861D-0D8898FB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724025"/>
            <a:ext cx="4610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2400E"/>
                </a:solidFill>
              </a:defRPr>
            </a:pPr>
            <a:r>
              <a:rPr sz="1650" b="1">
                <a:solidFill>
                  <a:srgbClr val="92400E"/>
                </a:solidFill>
              </a:rPr>
              <a:t>Items to Confirm</a:t>
            </a:r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3763361C-62F4-40CE-9E6D-F2221D543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124075"/>
            <a:ext cx="46101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63" b="0">
                <a:solidFill>
                  <a:srgbClr val="334155"/>
                </a:solidFill>
              </a:defRPr>
            </a:pPr>
            <a:r>
              <a:rPr sz="1300" b="0">
                <a:solidFill>
                  <a:srgbClr val="334155"/>
                </a:solidFill>
              </a:rPr>
              <a:t>• Thermals, noise, and power delivery must be planned around the GPU, CPU, chassis, and PSU</a:t>
            </a:r>
          </a:p>
          <a:p xmlns:a="http://schemas.openxmlformats.org/drawingml/2006/main">
            <a:pPr>
              <a:buNone/>
              <a:defRPr sz="1163" b="0">
                <a:solidFill>
                  <a:srgbClr val="334155"/>
                </a:solidFill>
              </a:defRPr>
            </a:pPr>
            <a:r>
              <a:t/>
            </a:r>
          </a:p>
          <a:p xmlns:a="http://schemas.openxmlformats.org/drawingml/2006/main">
            <a:pPr>
              <a:buNone/>
              <a:defRPr sz="1163" b="0">
                <a:solidFill>
                  <a:srgbClr val="334155"/>
                </a:solidFill>
              </a:defRPr>
            </a:pPr>
            <a:r>
              <a:rPr sz="1300" b="0">
                <a:solidFill>
                  <a:srgbClr val="334155"/>
                </a:solidFill>
              </a:rPr>
              <a:t>• If customers only run small models or use AI lightly, an entry PC or cloud service may be cheaper</a:t>
            </a:r>
          </a:p>
          <a:p xmlns:a="http://schemas.openxmlformats.org/drawingml/2006/main">
            <a:pPr>
              <a:buNone/>
              <a:defRPr sz="1163" b="0">
                <a:solidFill>
                  <a:srgbClr val="334155"/>
                </a:solidFill>
              </a:defRPr>
            </a:pPr>
            <a:r>
              <a:t/>
            </a:r>
          </a:p>
          <a:p xmlns:a="http://schemas.openxmlformats.org/drawingml/2006/main">
            <a:pPr>
              <a:buNone/>
              <a:defRPr sz="1163" b="0">
                <a:solidFill>
                  <a:srgbClr val="334155"/>
                </a:solidFill>
              </a:defRPr>
            </a:pPr>
            <a:r>
              <a:rPr sz="1300" b="0">
                <a:solidFill>
                  <a:srgbClr val="334155"/>
                </a:solidFill>
              </a:rPr>
              <a:t>• Multi-user services need permissions, backup, monitoring, and model operations workflows</a:t>
            </a:r>
          </a:p>
          <a:p xmlns:a="http://schemas.openxmlformats.org/drawingml/2006/main">
            <a:pPr>
              <a:buNone/>
              <a:defRPr sz="1163" b="0">
                <a:solidFill>
                  <a:srgbClr val="334155"/>
                </a:solidFill>
              </a:defRPr>
            </a:pPr>
            <a:r>
              <a:t/>
            </a:r>
          </a:p>
          <a:p xmlns:a="http://schemas.openxmlformats.org/drawingml/2006/main">
            <a:pPr>
              <a:buNone/>
              <a:defRPr sz="1163" b="0">
                <a:solidFill>
                  <a:srgbClr val="334155"/>
                </a:solidFill>
              </a:defRPr>
            </a:pPr>
            <a:r>
              <a:rPr sz="1300" b="0">
                <a:solidFill>
                  <a:srgbClr val="334155"/>
                </a:solidFill>
              </a:rPr>
              <a:t>• If the target workflow is macOS-only creative work, Mac Studio remains comfortable</a:t>
            </a:r>
          </a:p>
          <a:p xmlns:a="http://schemas.openxmlformats.org/drawingml/2006/main">
            <a:pPr>
              <a:buNone/>
              <a:defRPr sz="1163" b="0">
                <a:solidFill>
                  <a:srgbClr val="334155"/>
                </a:solidFill>
              </a:defRPr>
            </a:pPr>
            <a:r>
              <a:t/>
            </a:r>
          </a:p>
          <a:p xmlns:a="http://schemas.openxmlformats.org/drawingml/2006/main">
            <a:pPr>
              <a:buNone/>
              <a:defRPr sz="1163" b="0">
                <a:solidFill>
                  <a:srgbClr val="334155"/>
                </a:solidFill>
              </a:defRPr>
            </a:pPr>
            <a:r>
              <a:rPr sz="1400">
                <a:solidFill>
                  <a:srgbClr val="334155"/>
                </a:solidFill>
              </a:rPr>
              <a:t>• Cost is slightly higher than other options</a:t>
            </a: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F710FD2A-FC62-434E-BA98-61A869CCE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151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94A3B8"/>
                </a:solidFill>
              </a:defRPr>
            </a:pPr>
            <a:r>
              <a:rPr sz="675" b="0">
                <a:solidFill>
                  <a:srgbClr val="94A3B8"/>
                </a:solidFill>
              </a:rPr>
              <a:t>Sources: NVIDIA / AMD / Apple official specifications, accessed 2026-06-17</a:t>
            </a:r>
          </a:p>
        </p:txBody>
      </p:sp>
    </p:spTree>
    <p:extLst>
      <p:ext uri="{BB962C8B-B14F-4D97-AF65-F5344CB8AC3E}">
        <p14:creationId xmlns:p14="http://schemas.microsoft.com/office/powerpoint/2010/main" val="15561137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5" name="矩形 114">
            <a:extLst xmlns:a="http://schemas.openxmlformats.org/drawingml/2006/main">
              <a:ext uri="{FF2B5EF4-FFF2-40B4-BE49-F238E27FC236}">
                <a16:creationId xmlns:a16="http://schemas.microsoft.com/office/drawing/2014/main" id="{8BA4091A-0191-4662-BA4F-9CF926B5C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Overall Comparison</a:t>
            </a:r>
          </a:p>
        </p:txBody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94BFBB8-41D3-40F4-B2BA-095EDDC25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8582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4748B"/>
                </a:solidFill>
              </a:defRPr>
            </a:pPr>
            <a:r>
              <a:rPr sz="1125" b="0">
                <a:solidFill>
                  <a:srgbClr val="64748B"/>
                </a:solidFill>
              </a:rPr>
              <a:t>Evaluated from an SMB / field deployment perspective, not as a pure benchmark ranking.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C85F8B1-CD36-46C9-82BD-EEB2891D5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38250"/>
            <a:ext cx="838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B90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400874A-BCD7-41DA-8E60-6AD6944DE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90650"/>
            <a:ext cx="13335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11182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1D8EADDC-7525-4710-A4A0-3E9CD7611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66850"/>
            <a:ext cx="1200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63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</a:rPr>
              <a:t>Solution</a:t>
            </a: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09192AA-D955-4546-A98E-BD8022A4B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1390650"/>
            <a:ext cx="11430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11182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D6918AB-F653-4456-B9E3-7A325D1D5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1466850"/>
            <a:ext cx="1009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63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</a:rPr>
              <a:t>AI Memory</a:t>
            </a:r>
          </a:p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F8175352-E912-4FF3-AC0E-EB1046149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1390650"/>
            <a:ext cx="8763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11182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23E82881-1A77-4D79-91EC-FEE33831B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1466850"/>
            <a:ext cx="742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63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</a:rPr>
              <a:t>CUDA</a:t>
            </a: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9D188C93-CB25-407D-8B6A-E69D06848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1390650"/>
            <a:ext cx="1381125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11182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886D339-3E2C-4B85-851E-A58508532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1466850"/>
            <a:ext cx="12477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63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</a:rPr>
              <a:t>Perf.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FE91AA27-6D20-4F75-9337-6F5284EE5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1390650"/>
            <a:ext cx="11430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11182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51816AE1-9858-4504-967F-1C1941B56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1466850"/>
            <a:ext cx="1009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63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</a:rPr>
              <a:t>Power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21BC2898-2D32-4C5B-BA5B-D6C9CEA4C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390650"/>
            <a:ext cx="1047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11182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614E5F0B-6E6F-4519-9F1F-3DE50C3A6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146685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63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</a:rPr>
              <a:t>Memory BW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5866EBA0-26F0-4601-A11E-131FC2677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390650"/>
            <a:ext cx="8763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11182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59428F7-F7BD-4691-9CEA-ACF03E9AC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4" y="1466850"/>
            <a:ext cx="809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63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</a:rPr>
              <a:t>Field Int.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BAB25E7-F48C-4D82-92A8-7125A0025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390650"/>
            <a:ext cx="16764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11182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0EC9C605-FC14-4A19-BF92-FCD6A0734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1466850"/>
            <a:ext cx="1543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63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</a:rPr>
              <a:t>Best Fit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E0D61879-4134-4D35-90E5-B69EFF13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390650"/>
            <a:ext cx="1857375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11182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470887B3-D40B-4FD7-821E-8B1909C9E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2675" y="1466850"/>
            <a:ext cx="17240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63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</a:rPr>
              <a:t>Main Limits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6805CFE-D1CD-4B59-9B04-CFC4CB4D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828800"/>
            <a:ext cx="13335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A5E9D84F-5D6F-4868-864C-19B5E062C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05000"/>
            <a:ext cx="1200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20" b="1">
                <a:solidFill>
                  <a:srgbClr val="166534"/>
                </a:solidFill>
              </a:defRPr>
            </a:pPr>
            <a:r>
              <a:rPr sz="1020" b="1">
                <a:solidFill>
                  <a:srgbClr val="166534"/>
                </a:solidFill>
              </a:rPr>
              <a:t>XAI-748D /</a:t>
            </a:r>
          </a:p>
          <a:p xmlns:a="http://schemas.openxmlformats.org/drawingml/2006/main">
            <a:pPr algn="ctr">
              <a:buNone/>
              <a:defRPr sz="1020" b="1">
                <a:solidFill>
                  <a:srgbClr val="166534"/>
                </a:solidFill>
              </a:defRPr>
            </a:pPr>
            <a:r>
              <a:rPr sz="1020" b="1">
                <a:solidFill>
                  <a:srgbClr val="166534"/>
                </a:solidFill>
              </a:rPr>
              <a:t>XAI-772D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063175F6-0D34-4D4F-B780-136135AF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1828800"/>
            <a:ext cx="1143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061B9362-77B9-4F78-B828-85E9B177E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1905000"/>
            <a:ext cx="1009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95" b="1">
                <a:solidFill>
                  <a:srgbClr val="111827"/>
                </a:solidFill>
              </a:defRPr>
            </a:pPr>
            <a:r>
              <a:rPr sz="1095" b="1">
                <a:solidFill>
                  <a:srgbClr val="111827"/>
                </a:solidFill>
              </a:rPr>
              <a:t>48/72GB</a:t>
            </a:r>
          </a:p>
          <a:p xmlns:a="http://schemas.openxmlformats.org/drawingml/2006/main">
            <a:pPr>
              <a:buNone/>
              <a:defRPr sz="1095" b="1">
                <a:solidFill>
                  <a:srgbClr val="111827"/>
                </a:solidFill>
              </a:defRPr>
            </a:pPr>
            <a:r>
              <a:rPr sz="1095" b="1">
                <a:solidFill>
                  <a:srgbClr val="111827"/>
                </a:solidFill>
              </a:rPr>
              <a:t>ECC VRAM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4AAFFB1A-0988-48A1-892D-28BDB7121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1828800"/>
            <a:ext cx="876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5B882B45-A098-4F04-91BE-4B34A9DB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1905000"/>
            <a:ext cx="742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95" b="1">
                <a:solidFill>
                  <a:srgbClr val="111827"/>
                </a:solidFill>
              </a:defRPr>
            </a:pPr>
            <a:r>
              <a:rPr sz="1095" b="1">
                <a:solidFill>
                  <a:srgbClr val="111827"/>
                </a:solidFill>
              </a:rPr>
              <a:t>Strong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AE22A1A5-DEB7-4068-8105-5B6A1D09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1828800"/>
            <a:ext cx="138112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E5427B42-042A-4203-8DA4-5731224AE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1905000"/>
            <a:ext cx="12477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20" b="1">
                <a:solidFill>
                  <a:srgbClr val="111827"/>
                </a:solidFill>
              </a:defRPr>
            </a:pPr>
            <a:r>
              <a:rPr sz="1020" b="1">
                <a:solidFill>
                  <a:srgbClr val="111827"/>
                </a:solidFill>
              </a:rPr>
              <a:t>XAI-772D</a:t>
            </a:r>
          </a:p>
          <a:p xmlns:a="http://schemas.openxmlformats.org/drawingml/2006/main">
            <a:pPr>
              <a:buNone/>
              <a:defRPr sz="1020" b="1">
                <a:solidFill>
                  <a:srgbClr val="111827"/>
                </a:solidFill>
              </a:defRPr>
            </a:pPr>
            <a:r>
              <a:rPr sz="1020" b="1">
                <a:solidFill>
                  <a:srgbClr val="111827"/>
                </a:solidFill>
              </a:rPr>
              <a:t>70B Q4 ~28 tok/s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36E6973E-6107-462C-8DE1-30B39C5C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1828800"/>
            <a:ext cx="1143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30E69961-D96F-454F-ADAE-F436486F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1905000"/>
            <a:ext cx="1009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20" b="1">
                <a:solidFill>
                  <a:srgbClr val="111827"/>
                </a:solidFill>
              </a:defRPr>
            </a:pPr>
            <a:r>
              <a:rPr sz="1020" b="1">
                <a:solidFill>
                  <a:srgbClr val="111827"/>
                </a:solidFill>
              </a:rPr>
              <a:t>GPU 300W</a:t>
            </a:r>
          </a:p>
          <a:p xmlns:a="http://schemas.openxmlformats.org/drawingml/2006/main">
            <a:pPr>
              <a:buNone/>
              <a:defRPr sz="1020" b="1">
                <a:solidFill>
                  <a:srgbClr val="111827"/>
                </a:solidFill>
              </a:defRPr>
            </a:pPr>
            <a:r>
              <a:rPr sz="1020" b="1">
                <a:solidFill>
                  <a:srgbClr val="111827"/>
                </a:solidFill>
              </a:rPr>
              <a:t>System &lt;600W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46A320C7-4EEA-4C5C-8739-92F88C0AC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828800"/>
            <a:ext cx="1047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ED055087-99C3-4E03-A9B6-E6D34AA28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1905000"/>
            <a:ext cx="914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20" b="1">
                <a:solidFill>
                  <a:srgbClr val="111827"/>
                </a:solidFill>
              </a:defRPr>
            </a:pPr>
            <a:r>
              <a:rPr sz="1020" b="1">
                <a:solidFill>
                  <a:srgbClr val="111827"/>
                </a:solidFill>
              </a:rPr>
              <a:t>1,344</a:t>
            </a:r>
          </a:p>
          <a:p xmlns:a="http://schemas.openxmlformats.org/drawingml/2006/main">
            <a:pPr algn="ctr">
              <a:buNone/>
              <a:defRPr sz="1020" b="1">
                <a:solidFill>
                  <a:srgbClr val="111827"/>
                </a:solidFill>
              </a:defRPr>
            </a:pPr>
            <a:r>
              <a:rPr sz="1020" b="1">
                <a:solidFill>
                  <a:srgbClr val="111827"/>
                </a:solidFill>
              </a:rPr>
              <a:t>GB/s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08DF79A5-915D-429C-9694-282A2E2E0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828800"/>
            <a:ext cx="876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574792FB-7AA5-4FA1-8676-EA0798F8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1905000"/>
            <a:ext cx="742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95" b="1">
                <a:solidFill>
                  <a:srgbClr val="111827"/>
                </a:solidFill>
              </a:defRPr>
            </a:pPr>
            <a:r>
              <a:rPr sz="1095" b="1">
                <a:solidFill>
                  <a:srgbClr val="111827"/>
                </a:solidFill>
              </a:rPr>
              <a:t>High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C35C991D-DB6E-47EE-B0E8-ABB0B57D9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828800"/>
            <a:ext cx="16764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ACEF7E29-C6FC-4ACE-9A72-3C1E4872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1905000"/>
            <a:ext cx="1543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Enterprise/</a:t>
            </a:r>
          </a:p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Factory/Lab AI</a:t>
            </a: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296C1F7C-6894-4529-8785-A81482C61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828800"/>
            <a:ext cx="185737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DE1389D1-C1DD-4937-BCA1-E88DBF43B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2675" y="1905000"/>
            <a:ext cx="17240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Plan thermals,</a:t>
            </a:r>
          </a:p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supply, power</a:t>
            </a:r>
          </a:p>
        </p:txBody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16C4AD3C-E84A-4869-96A3-3A73DFFB3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571750"/>
            <a:ext cx="13335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01FAB263-F165-496F-BE52-AC07EEB9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47950"/>
            <a:ext cx="1200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20" b="1">
                <a:solidFill>
                  <a:srgbClr val="111827"/>
                </a:solidFill>
              </a:defRPr>
            </a:pPr>
            <a:r>
              <a:rPr sz="1020" b="1">
                <a:solidFill>
                  <a:srgbClr val="111827"/>
                </a:solidFill>
              </a:rPr>
              <a:t>RTX 5090 PC</a:t>
            </a: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3137B433-9954-4D20-A71A-A5BE0075D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571750"/>
            <a:ext cx="1143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0DFC1A1C-67A2-44F9-B585-FF896BA60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647950"/>
            <a:ext cx="1009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32GB</a:t>
            </a:r>
          </a:p>
          <a:p xmlns:a="http://schemas.openxmlformats.org/drawingml/2006/main">
            <a:pPr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GDDR7</a:t>
            </a:r>
          </a:p>
        </p:txBody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30EDC78D-8600-4160-923B-A3C16BF45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2571750"/>
            <a:ext cx="876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9265297F-7DEA-4EF9-A17A-A4A9C9F99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647950"/>
            <a:ext cx="742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Strong</a:t>
            </a: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FCFE1C81-DDB0-44C2-AB0B-5502B2CEC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2571750"/>
            <a:ext cx="138112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2296D29A-9C7C-4365-A46E-EC815957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2647950"/>
            <a:ext cx="12477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2.3 tok/s</a:t>
            </a:r>
          </a:p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70B Q4 offload</a:t>
            </a:r>
          </a:p>
        </p:txBody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182DEB1E-D332-4BA7-9B12-F3698CD4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571750"/>
            <a:ext cx="1143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40D166A9-8B87-4645-B0BB-491E0DE50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2647950"/>
            <a:ext cx="1009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GPU 600W</a:t>
            </a:r>
          </a:p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System 900W+</a:t>
            </a:r>
          </a:p>
        </p:txBody>
      </p:sp>
      <p:sp>
        <p:nvSpPr>
          <p:cNvPr id="50" name="矩形 49">
            <a:extLst xmlns:a="http://schemas.openxmlformats.org/drawingml/2006/main">
              <a:ext uri="{FF2B5EF4-FFF2-40B4-BE49-F238E27FC236}">
                <a16:creationId xmlns:a16="http://schemas.microsoft.com/office/drawing/2014/main" id="{9D02E11B-1A0B-4D89-A79A-B10E7493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047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1" name="矩形 50">
            <a:extLst xmlns:a="http://schemas.openxmlformats.org/drawingml/2006/main">
              <a:ext uri="{FF2B5EF4-FFF2-40B4-BE49-F238E27FC236}">
                <a16:creationId xmlns:a16="http://schemas.microsoft.com/office/drawing/2014/main" id="{35968DC6-3838-41F1-818D-F78957AAB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647950"/>
            <a:ext cx="914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1,792</a:t>
            </a:r>
          </a:p>
          <a:p xmlns:a="http://schemas.openxmlformats.org/drawingml/2006/main">
            <a:pPr algn="ctr"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GB/s</a:t>
            </a:r>
          </a:p>
        </p:txBody>
      </p:sp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BF32822A-35D9-4A26-B2CC-18649254E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876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1282A70F-B20C-4F03-A8AF-D55850842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2647950"/>
            <a:ext cx="742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Medium</a:t>
            </a:r>
          </a:p>
        </p:txBody>
      </p:sp>
      <p:sp>
        <p:nvSpPr>
          <p:cNvPr id="54" name="矩形 53">
            <a:extLst xmlns:a="http://schemas.openxmlformats.org/drawingml/2006/main">
              <a:ext uri="{FF2B5EF4-FFF2-40B4-BE49-F238E27FC236}">
                <a16:creationId xmlns:a16="http://schemas.microsoft.com/office/drawing/2014/main" id="{A992CDBC-496A-4941-B9F1-95A2199E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571750"/>
            <a:ext cx="16764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8324DBB1-4811-4999-9381-A62D39C85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647950"/>
            <a:ext cx="1543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Dev/creation</a:t>
            </a:r>
          </a:p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small inference</a:t>
            </a:r>
          </a:p>
        </p:txBody>
      </p:sp>
      <p:sp>
        <p:nvSpPr>
          <p:cNvPr id="56" name="矩形 55">
            <a:extLst xmlns:a="http://schemas.openxmlformats.org/drawingml/2006/main">
              <a:ext uri="{FF2B5EF4-FFF2-40B4-BE49-F238E27FC236}">
                <a16:creationId xmlns:a16="http://schemas.microsoft.com/office/drawing/2014/main" id="{806061E9-F009-42C2-9FA0-930E91996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571750"/>
            <a:ext cx="185737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C248AF65-0C71-4BAC-9021-74D61A98E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2675" y="2647950"/>
            <a:ext cx="17240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70B Q4 needs offload</a:t>
            </a:r>
          </a:p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weaker commercial support</a:t>
            </a:r>
          </a:p>
        </p:txBody>
      </p:sp>
      <p:sp>
        <p:nvSpPr>
          <p:cNvPr id="58" name="矩形 57">
            <a:extLst xmlns:a="http://schemas.openxmlformats.org/drawingml/2006/main">
              <a:ext uri="{FF2B5EF4-FFF2-40B4-BE49-F238E27FC236}">
                <a16:creationId xmlns:a16="http://schemas.microsoft.com/office/drawing/2014/main" id="{8E87A15B-D15A-4952-95E1-628CB5A5F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3314700"/>
            <a:ext cx="13335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9" name="矩形 58">
            <a:extLst xmlns:a="http://schemas.openxmlformats.org/drawingml/2006/main">
              <a:ext uri="{FF2B5EF4-FFF2-40B4-BE49-F238E27FC236}">
                <a16:creationId xmlns:a16="http://schemas.microsoft.com/office/drawing/2014/main" id="{3E3C3E00-445E-48D9-8C64-74A572C3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90900"/>
            <a:ext cx="1200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20" b="1">
                <a:solidFill>
                  <a:srgbClr val="111827"/>
                </a:solidFill>
              </a:defRPr>
            </a:pPr>
            <a:r>
              <a:rPr sz="1020" b="1">
                <a:solidFill>
                  <a:srgbClr val="111827"/>
                </a:solidFill>
              </a:rPr>
              <a:t>DGX Spark</a:t>
            </a:r>
          </a:p>
        </p:txBody>
      </p:sp>
      <p:sp>
        <p:nvSpPr>
          <p:cNvPr id="60" name="矩形 59">
            <a:extLst xmlns:a="http://schemas.openxmlformats.org/drawingml/2006/main">
              <a:ext uri="{FF2B5EF4-FFF2-40B4-BE49-F238E27FC236}">
                <a16:creationId xmlns:a16="http://schemas.microsoft.com/office/drawing/2014/main" id="{A27F19DA-69CF-4987-B847-51FD0CCAF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314700"/>
            <a:ext cx="1143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1" name="矩形 60">
            <a:extLst xmlns:a="http://schemas.openxmlformats.org/drawingml/2006/main">
              <a:ext uri="{FF2B5EF4-FFF2-40B4-BE49-F238E27FC236}">
                <a16:creationId xmlns:a16="http://schemas.microsoft.com/office/drawing/2014/main" id="{F193DB1B-0044-4EB3-9F57-AA9D8473F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3390900"/>
            <a:ext cx="1009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128GB</a:t>
            </a:r>
          </a:p>
          <a:p xmlns:a="http://schemas.openxmlformats.org/drawingml/2006/main">
            <a:pPr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unified</a:t>
            </a:r>
          </a:p>
        </p:txBody>
      </p:sp>
      <p:sp>
        <p:nvSpPr>
          <p:cNvPr id="62" name="矩形 61">
            <a:extLst xmlns:a="http://schemas.openxmlformats.org/drawingml/2006/main">
              <a:ext uri="{FF2B5EF4-FFF2-40B4-BE49-F238E27FC236}">
                <a16:creationId xmlns:a16="http://schemas.microsoft.com/office/drawing/2014/main" id="{26D3519D-C4D0-4946-A99A-52DC7747D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3314700"/>
            <a:ext cx="876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3" name="矩形 62">
            <a:extLst xmlns:a="http://schemas.openxmlformats.org/drawingml/2006/main">
              <a:ext uri="{FF2B5EF4-FFF2-40B4-BE49-F238E27FC236}">
                <a16:creationId xmlns:a16="http://schemas.microsoft.com/office/drawing/2014/main" id="{BD457698-F0D2-4DC7-B527-7867348E9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390900"/>
            <a:ext cx="742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Strong</a:t>
            </a:r>
          </a:p>
        </p:txBody>
      </p:sp>
      <p:sp>
        <p:nvSpPr>
          <p:cNvPr id="64" name="矩形 63">
            <a:extLst xmlns:a="http://schemas.openxmlformats.org/drawingml/2006/main">
              <a:ext uri="{FF2B5EF4-FFF2-40B4-BE49-F238E27FC236}">
                <a16:creationId xmlns:a16="http://schemas.microsoft.com/office/drawing/2014/main" id="{948B1573-9304-4D7F-9B4C-86FAD4B1D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3314700"/>
            <a:ext cx="138112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5" name="矩形 64">
            <a:extLst xmlns:a="http://schemas.openxmlformats.org/drawingml/2006/main">
              <a:ext uri="{FF2B5EF4-FFF2-40B4-BE49-F238E27FC236}">
                <a16:creationId xmlns:a16="http://schemas.microsoft.com/office/drawing/2014/main" id="{D702A0CE-6DDF-4675-B22A-5EFA00FB0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3390900"/>
            <a:ext cx="12477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Non-Q4 ref.</a:t>
            </a:r>
          </a:p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70B ~4.67 tok/s</a:t>
            </a:r>
          </a:p>
        </p:txBody>
      </p:sp>
      <p:sp>
        <p:nvSpPr>
          <p:cNvPr id="66" name="矩形 65">
            <a:extLst xmlns:a="http://schemas.openxmlformats.org/drawingml/2006/main">
              <a:ext uri="{FF2B5EF4-FFF2-40B4-BE49-F238E27FC236}">
                <a16:creationId xmlns:a16="http://schemas.microsoft.com/office/drawing/2014/main" id="{2F67877E-A18C-4B62-BCF2-2232B4E3D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314700"/>
            <a:ext cx="1143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7" name="矩形 66">
            <a:extLst xmlns:a="http://schemas.openxmlformats.org/drawingml/2006/main">
              <a:ext uri="{FF2B5EF4-FFF2-40B4-BE49-F238E27FC236}">
                <a16:creationId xmlns:a16="http://schemas.microsoft.com/office/drawing/2014/main" id="{896739D9-EEE6-40DC-AB05-3E3D2A57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390900"/>
            <a:ext cx="1009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PSU 240W</a:t>
            </a:r>
          </a:p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GB10 140W</a:t>
            </a:r>
          </a:p>
        </p:txBody>
      </p:sp>
      <p:sp>
        <p:nvSpPr>
          <p:cNvPr id="68" name="矩形 67">
            <a:extLst xmlns:a="http://schemas.openxmlformats.org/drawingml/2006/main">
              <a:ext uri="{FF2B5EF4-FFF2-40B4-BE49-F238E27FC236}">
                <a16:creationId xmlns:a16="http://schemas.microsoft.com/office/drawing/2014/main" id="{0AF36FF6-9252-4DDC-8D09-1ED199A87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14700"/>
            <a:ext cx="1047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9" name="矩形 68">
            <a:extLst xmlns:a="http://schemas.openxmlformats.org/drawingml/2006/main">
              <a:ext uri="{FF2B5EF4-FFF2-40B4-BE49-F238E27FC236}">
                <a16:creationId xmlns:a16="http://schemas.microsoft.com/office/drawing/2014/main" id="{FE7665CC-0649-43EC-AC66-F3452B52B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390900"/>
            <a:ext cx="914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273</a:t>
            </a:r>
          </a:p>
          <a:p xmlns:a="http://schemas.openxmlformats.org/drawingml/2006/main">
            <a:pPr algn="ctr"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GB/s</a:t>
            </a:r>
          </a:p>
        </p:txBody>
      </p:sp>
      <p:sp>
        <p:nvSpPr>
          <p:cNvPr id="70" name="矩形 69">
            <a:extLst xmlns:a="http://schemas.openxmlformats.org/drawingml/2006/main">
              <a:ext uri="{FF2B5EF4-FFF2-40B4-BE49-F238E27FC236}">
                <a16:creationId xmlns:a16="http://schemas.microsoft.com/office/drawing/2014/main" id="{0EA2D799-D19C-4C0F-AABD-CD823013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314700"/>
            <a:ext cx="876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1" name="矩形 70">
            <a:extLst xmlns:a="http://schemas.openxmlformats.org/drawingml/2006/main">
              <a:ext uri="{FF2B5EF4-FFF2-40B4-BE49-F238E27FC236}">
                <a16:creationId xmlns:a16="http://schemas.microsoft.com/office/drawing/2014/main" id="{9C3D4A08-7CE3-4D8B-9DF9-72728277A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3390900"/>
            <a:ext cx="742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Medium</a:t>
            </a:r>
          </a:p>
        </p:txBody>
      </p:sp>
      <p:sp>
        <p:nvSpPr>
          <p:cNvPr id="72" name="矩形 71">
            <a:extLst xmlns:a="http://schemas.openxmlformats.org/drawingml/2006/main">
              <a:ext uri="{FF2B5EF4-FFF2-40B4-BE49-F238E27FC236}">
                <a16:creationId xmlns:a16="http://schemas.microsoft.com/office/drawing/2014/main" id="{E8F2B336-CEAF-45FE-A094-45BBDCD6E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314700"/>
            <a:ext cx="16764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3" name="矩形 72">
            <a:extLst xmlns:a="http://schemas.openxmlformats.org/drawingml/2006/main">
              <a:ext uri="{FF2B5EF4-FFF2-40B4-BE49-F238E27FC236}">
                <a16:creationId xmlns:a16="http://schemas.microsoft.com/office/drawing/2014/main" id="{2DAEF764-EF64-4798-B6BB-57FE08E6A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3390900"/>
            <a:ext cx="1543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AI prototype</a:t>
            </a:r>
          </a:p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agent dev</a:t>
            </a:r>
          </a:p>
        </p:txBody>
      </p:sp>
      <p:sp>
        <p:nvSpPr>
          <p:cNvPr id="74" name="矩形 73">
            <a:extLst xmlns:a="http://schemas.openxmlformats.org/drawingml/2006/main">
              <a:ext uri="{FF2B5EF4-FFF2-40B4-BE49-F238E27FC236}">
                <a16:creationId xmlns:a16="http://schemas.microsoft.com/office/drawing/2014/main" id="{ACE9D585-292C-47EC-8CC9-426F033FA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314700"/>
            <a:ext cx="185737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5" name="矩形 74">
            <a:extLst xmlns:a="http://schemas.openxmlformats.org/drawingml/2006/main">
              <a:ext uri="{FF2B5EF4-FFF2-40B4-BE49-F238E27FC236}">
                <a16:creationId xmlns:a16="http://schemas.microsoft.com/office/drawing/2014/main" id="{2C83F6A8-C8FF-4423-ADD8-C0F03375B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2675" y="3390900"/>
            <a:ext cx="17240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Limited Q4 data</a:t>
            </a:r>
          </a:p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lower I/O flexibility</a:t>
            </a:r>
          </a:p>
        </p:txBody>
      </p:sp>
      <p:sp>
        <p:nvSpPr>
          <p:cNvPr id="76" name="矩形 75">
            <a:extLst xmlns:a="http://schemas.openxmlformats.org/drawingml/2006/main">
              <a:ext uri="{FF2B5EF4-FFF2-40B4-BE49-F238E27FC236}">
                <a16:creationId xmlns:a16="http://schemas.microsoft.com/office/drawing/2014/main" id="{2EEF4806-8CD0-4942-9107-CB626C1F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057650"/>
            <a:ext cx="13335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7" name="矩形 76">
            <a:extLst xmlns:a="http://schemas.openxmlformats.org/drawingml/2006/main">
              <a:ext uri="{FF2B5EF4-FFF2-40B4-BE49-F238E27FC236}">
                <a16:creationId xmlns:a16="http://schemas.microsoft.com/office/drawing/2014/main" id="{91999F1A-CD42-4E91-85AD-17EC4516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133850"/>
            <a:ext cx="1200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20" b="1">
                <a:solidFill>
                  <a:srgbClr val="111827"/>
                </a:solidFill>
              </a:defRPr>
            </a:pPr>
            <a:r>
              <a:rPr sz="1020" b="1">
                <a:solidFill>
                  <a:srgbClr val="111827"/>
                </a:solidFill>
              </a:rPr>
              <a:t>Ryzen AI</a:t>
            </a:r>
          </a:p>
          <a:p xmlns:a="http://schemas.openxmlformats.org/drawingml/2006/main">
            <a:pPr algn="ctr">
              <a:buNone/>
              <a:defRPr sz="1020" b="1">
                <a:solidFill>
                  <a:srgbClr val="111827"/>
                </a:solidFill>
              </a:defRPr>
            </a:pPr>
            <a:r>
              <a:rPr sz="1020" b="1">
                <a:solidFill>
                  <a:srgbClr val="111827"/>
                </a:solidFill>
              </a:rPr>
              <a:t>Max+ 395</a:t>
            </a:r>
          </a:p>
        </p:txBody>
      </p:sp>
      <p:sp>
        <p:nvSpPr>
          <p:cNvPr id="78" name="矩形 77">
            <a:extLst xmlns:a="http://schemas.openxmlformats.org/drawingml/2006/main">
              <a:ext uri="{FF2B5EF4-FFF2-40B4-BE49-F238E27FC236}">
                <a16:creationId xmlns:a16="http://schemas.microsoft.com/office/drawing/2014/main" id="{0D18378D-1266-41E4-A179-B6C2C97C5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057650"/>
            <a:ext cx="1143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9" name="矩形 78">
            <a:extLst xmlns:a="http://schemas.openxmlformats.org/drawingml/2006/main">
              <a:ext uri="{FF2B5EF4-FFF2-40B4-BE49-F238E27FC236}">
                <a16:creationId xmlns:a16="http://schemas.microsoft.com/office/drawing/2014/main" id="{CA6D85D3-336A-4298-B7D3-28C922DB3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133850"/>
            <a:ext cx="1009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128GB</a:t>
            </a:r>
          </a:p>
          <a:p xmlns:a="http://schemas.openxmlformats.org/drawingml/2006/main">
            <a:pPr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unified</a:t>
            </a:r>
          </a:p>
        </p:txBody>
      </p:sp>
      <p:sp>
        <p:nvSpPr>
          <p:cNvPr id="80" name="矩形 79">
            <a:extLst xmlns:a="http://schemas.openxmlformats.org/drawingml/2006/main">
              <a:ext uri="{FF2B5EF4-FFF2-40B4-BE49-F238E27FC236}">
                <a16:creationId xmlns:a16="http://schemas.microsoft.com/office/drawing/2014/main" id="{CC2A2408-BC26-4F6B-8E12-C6C93770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4057650"/>
            <a:ext cx="876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1" name="矩形 80">
            <a:extLst xmlns:a="http://schemas.openxmlformats.org/drawingml/2006/main">
              <a:ext uri="{FF2B5EF4-FFF2-40B4-BE49-F238E27FC236}">
                <a16:creationId xmlns:a16="http://schemas.microsoft.com/office/drawing/2014/main" id="{784E66B7-F67C-43E7-B60D-D672EF973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133850"/>
            <a:ext cx="742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Weak/Med</a:t>
            </a:r>
          </a:p>
        </p:txBody>
      </p:sp>
      <p:sp>
        <p:nvSpPr>
          <p:cNvPr id="82" name="矩形 81">
            <a:extLst xmlns:a="http://schemas.openxmlformats.org/drawingml/2006/main">
              <a:ext uri="{FF2B5EF4-FFF2-40B4-BE49-F238E27FC236}">
                <a16:creationId xmlns:a16="http://schemas.microsoft.com/office/drawing/2014/main" id="{3D93A1CB-6257-435B-BF2C-C6459EA9A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4057650"/>
            <a:ext cx="138112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3" name="矩形 82">
            <a:extLst xmlns:a="http://schemas.openxmlformats.org/drawingml/2006/main">
              <a:ext uri="{FF2B5EF4-FFF2-40B4-BE49-F238E27FC236}">
                <a16:creationId xmlns:a16="http://schemas.microsoft.com/office/drawing/2014/main" id="{7BD6D9C7-CCDD-4903-83F8-0D6783A1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4133850"/>
            <a:ext cx="12477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Non-Q4 ref.</a:t>
            </a:r>
          </a:p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70B ~4.97 tok/s</a:t>
            </a:r>
          </a:p>
        </p:txBody>
      </p:sp>
      <p:sp>
        <p:nvSpPr>
          <p:cNvPr id="84" name="矩形 83">
            <a:extLst xmlns:a="http://schemas.openxmlformats.org/drawingml/2006/main">
              <a:ext uri="{FF2B5EF4-FFF2-40B4-BE49-F238E27FC236}">
                <a16:creationId xmlns:a16="http://schemas.microsoft.com/office/drawing/2014/main" id="{8BB207FA-CF3B-4C5D-96DF-500428958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057650"/>
            <a:ext cx="1143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5" name="矩形 84">
            <a:extLst xmlns:a="http://schemas.openxmlformats.org/drawingml/2006/main">
              <a:ext uri="{FF2B5EF4-FFF2-40B4-BE49-F238E27FC236}">
                <a16:creationId xmlns:a16="http://schemas.microsoft.com/office/drawing/2014/main" id="{92036776-3051-4E28-8B2E-F1FC3A9EB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133850"/>
            <a:ext cx="1009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cTDP</a:t>
            </a:r>
          </a:p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45-120W</a:t>
            </a:r>
          </a:p>
        </p:txBody>
      </p:sp>
      <p:sp>
        <p:nvSpPr>
          <p:cNvPr id="86" name="矩形 85">
            <a:extLst xmlns:a="http://schemas.openxmlformats.org/drawingml/2006/main">
              <a:ext uri="{FF2B5EF4-FFF2-40B4-BE49-F238E27FC236}">
                <a16:creationId xmlns:a16="http://schemas.microsoft.com/office/drawing/2014/main" id="{9B3AD242-73BB-402D-A53C-8B38A075C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57650"/>
            <a:ext cx="1047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7" name="矩形 86">
            <a:extLst xmlns:a="http://schemas.openxmlformats.org/drawingml/2006/main">
              <a:ext uri="{FF2B5EF4-FFF2-40B4-BE49-F238E27FC236}">
                <a16:creationId xmlns:a16="http://schemas.microsoft.com/office/drawing/2014/main" id="{CAA830F0-500C-431D-AA89-AFF0E27CD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133850"/>
            <a:ext cx="914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~256</a:t>
            </a:r>
          </a:p>
          <a:p xmlns:a="http://schemas.openxmlformats.org/drawingml/2006/main">
            <a:pPr algn="ctr"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GB/s</a:t>
            </a:r>
          </a:p>
        </p:txBody>
      </p:sp>
      <p:sp>
        <p:nvSpPr>
          <p:cNvPr id="88" name="矩形 87">
            <a:extLst xmlns:a="http://schemas.openxmlformats.org/drawingml/2006/main">
              <a:ext uri="{FF2B5EF4-FFF2-40B4-BE49-F238E27FC236}">
                <a16:creationId xmlns:a16="http://schemas.microsoft.com/office/drawing/2014/main" id="{A308C899-F443-4C1B-B2F5-EB68A388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057650"/>
            <a:ext cx="876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9" name="矩形 88">
            <a:extLst xmlns:a="http://schemas.openxmlformats.org/drawingml/2006/main">
              <a:ext uri="{FF2B5EF4-FFF2-40B4-BE49-F238E27FC236}">
                <a16:creationId xmlns:a16="http://schemas.microsoft.com/office/drawing/2014/main" id="{1337F0B5-F0D8-4E95-96DC-83FF1E76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4133850"/>
            <a:ext cx="742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Medium</a:t>
            </a:r>
          </a:p>
        </p:txBody>
      </p:sp>
      <p:sp>
        <p:nvSpPr>
          <p:cNvPr id="90" name="矩形 89">
            <a:extLst xmlns:a="http://schemas.openxmlformats.org/drawingml/2006/main">
              <a:ext uri="{FF2B5EF4-FFF2-40B4-BE49-F238E27FC236}">
                <a16:creationId xmlns:a16="http://schemas.microsoft.com/office/drawing/2014/main" id="{F87DEC21-982C-4454-806A-3A97696BC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057650"/>
            <a:ext cx="16764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1" name="矩形 90">
            <a:extLst xmlns:a="http://schemas.openxmlformats.org/drawingml/2006/main">
              <a:ext uri="{FF2B5EF4-FFF2-40B4-BE49-F238E27FC236}">
                <a16:creationId xmlns:a16="http://schemas.microsoft.com/office/drawing/2014/main" id="{4CBCBC3B-71BE-4C67-B7C4-156AD1E8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4133850"/>
            <a:ext cx="1543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Low-power</a:t>
            </a:r>
          </a:p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small AI PC</a:t>
            </a:r>
          </a:p>
        </p:txBody>
      </p:sp>
      <p:sp>
        <p:nvSpPr>
          <p:cNvPr id="92" name="矩形 91">
            <a:extLst xmlns:a="http://schemas.openxmlformats.org/drawingml/2006/main">
              <a:ext uri="{FF2B5EF4-FFF2-40B4-BE49-F238E27FC236}">
                <a16:creationId xmlns:a16="http://schemas.microsoft.com/office/drawing/2014/main" id="{2B65642B-AA23-4A31-8471-BF7380322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057650"/>
            <a:ext cx="185737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3" name="矩形 92">
            <a:extLst xmlns:a="http://schemas.openxmlformats.org/drawingml/2006/main">
              <a:ext uri="{FF2B5EF4-FFF2-40B4-BE49-F238E27FC236}">
                <a16:creationId xmlns:a16="http://schemas.microsoft.com/office/drawing/2014/main" id="{B320C52C-718A-40F6-885C-93EA325F2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2675" y="4133850"/>
            <a:ext cx="17240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Limited Q4 data</a:t>
            </a:r>
          </a:p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CUDA gap</a:t>
            </a:r>
          </a:p>
        </p:txBody>
      </p:sp>
      <p:sp>
        <p:nvSpPr>
          <p:cNvPr id="94" name="矩形 93">
            <a:extLst xmlns:a="http://schemas.openxmlformats.org/drawingml/2006/main">
              <a:ext uri="{FF2B5EF4-FFF2-40B4-BE49-F238E27FC236}">
                <a16:creationId xmlns:a16="http://schemas.microsoft.com/office/drawing/2014/main" id="{C4C3F531-60BB-4F6D-AC02-0340AABC8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800600"/>
            <a:ext cx="13335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5" name="矩形 94">
            <a:extLst xmlns:a="http://schemas.openxmlformats.org/drawingml/2006/main">
              <a:ext uri="{FF2B5EF4-FFF2-40B4-BE49-F238E27FC236}">
                <a16:creationId xmlns:a16="http://schemas.microsoft.com/office/drawing/2014/main" id="{BE925EF1-ADB2-45F5-8E7A-A8DF38E6D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76800"/>
            <a:ext cx="1200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20" b="1">
                <a:solidFill>
                  <a:srgbClr val="111827"/>
                </a:solidFill>
              </a:defRPr>
            </a:pPr>
            <a:r>
              <a:rPr sz="1020" b="1">
                <a:solidFill>
                  <a:srgbClr val="111827"/>
                </a:solidFill>
              </a:rPr>
              <a:t>Mac Studio</a:t>
            </a:r>
          </a:p>
        </p:txBody>
      </p:sp>
      <p:sp>
        <p:nvSpPr>
          <p:cNvPr id="96" name="矩形 95">
            <a:extLst xmlns:a="http://schemas.openxmlformats.org/drawingml/2006/main">
              <a:ext uri="{FF2B5EF4-FFF2-40B4-BE49-F238E27FC236}">
                <a16:creationId xmlns:a16="http://schemas.microsoft.com/office/drawing/2014/main" id="{E61B1281-CF56-40A3-84FE-B54E873C0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800600"/>
            <a:ext cx="1143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7" name="矩形 96">
            <a:extLst xmlns:a="http://schemas.openxmlformats.org/drawingml/2006/main">
              <a:ext uri="{FF2B5EF4-FFF2-40B4-BE49-F238E27FC236}">
                <a16:creationId xmlns:a16="http://schemas.microsoft.com/office/drawing/2014/main" id="{E0A925B4-C7FC-4DD3-A528-C18F9F02E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876800"/>
            <a:ext cx="1009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96GB</a:t>
            </a:r>
          </a:p>
          <a:p xmlns:a="http://schemas.openxmlformats.org/drawingml/2006/main">
            <a:pPr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unified</a:t>
            </a:r>
          </a:p>
        </p:txBody>
      </p:sp>
      <p:sp>
        <p:nvSpPr>
          <p:cNvPr id="98" name="矩形 97">
            <a:extLst xmlns:a="http://schemas.openxmlformats.org/drawingml/2006/main">
              <a:ext uri="{FF2B5EF4-FFF2-40B4-BE49-F238E27FC236}">
                <a16:creationId xmlns:a16="http://schemas.microsoft.com/office/drawing/2014/main" id="{CB86D592-49D2-4412-BC65-5282107EC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4800600"/>
            <a:ext cx="876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9" name="矩形 98">
            <a:extLst xmlns:a="http://schemas.openxmlformats.org/drawingml/2006/main">
              <a:ext uri="{FF2B5EF4-FFF2-40B4-BE49-F238E27FC236}">
                <a16:creationId xmlns:a16="http://schemas.microsoft.com/office/drawing/2014/main" id="{5DD20A7D-C36A-4583-B1AF-DDEEB9D16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876800"/>
            <a:ext cx="742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None</a:t>
            </a:r>
          </a:p>
        </p:txBody>
      </p:sp>
      <p:sp>
        <p:nvSpPr>
          <p:cNvPr id="100" name="矩形 99">
            <a:extLst xmlns:a="http://schemas.openxmlformats.org/drawingml/2006/main">
              <a:ext uri="{FF2B5EF4-FFF2-40B4-BE49-F238E27FC236}">
                <a16:creationId xmlns:a16="http://schemas.microsoft.com/office/drawing/2014/main" id="{630D2D68-131D-47A3-AF3A-61DD347B6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4800600"/>
            <a:ext cx="138112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1" name="矩形 100">
            <a:extLst xmlns:a="http://schemas.openxmlformats.org/drawingml/2006/main">
              <a:ext uri="{FF2B5EF4-FFF2-40B4-BE49-F238E27FC236}">
                <a16:creationId xmlns:a16="http://schemas.microsoft.com/office/drawing/2014/main" id="{78F327B7-D615-41E9-8CBC-5171591DC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4876800"/>
            <a:ext cx="12477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13.1 tok/s</a:t>
            </a:r>
          </a:p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70B 4-bit MLX</a:t>
            </a:r>
          </a:p>
        </p:txBody>
      </p:sp>
      <p:sp>
        <p:nvSpPr>
          <p:cNvPr id="102" name="矩形 101">
            <a:extLst xmlns:a="http://schemas.openxmlformats.org/drawingml/2006/main">
              <a:ext uri="{FF2B5EF4-FFF2-40B4-BE49-F238E27FC236}">
                <a16:creationId xmlns:a16="http://schemas.microsoft.com/office/drawing/2014/main" id="{2418DBBF-DCBD-4510-8D89-D6052634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800600"/>
            <a:ext cx="1143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3" name="矩形 102">
            <a:extLst xmlns:a="http://schemas.openxmlformats.org/drawingml/2006/main">
              <a:ext uri="{FF2B5EF4-FFF2-40B4-BE49-F238E27FC236}">
                <a16:creationId xmlns:a16="http://schemas.microsoft.com/office/drawing/2014/main" id="{E77DA61C-7EA3-4FFF-A6FF-B000AA5D8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876800"/>
            <a:ext cx="1009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System max</a:t>
            </a:r>
          </a:p>
          <a:p xmlns:a="http://schemas.openxmlformats.org/drawingml/2006/main">
            <a:pPr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480W</a:t>
            </a:r>
          </a:p>
        </p:txBody>
      </p:sp>
      <p:sp>
        <p:nvSpPr>
          <p:cNvPr id="104" name="矩形 103">
            <a:extLst xmlns:a="http://schemas.openxmlformats.org/drawingml/2006/main">
              <a:ext uri="{FF2B5EF4-FFF2-40B4-BE49-F238E27FC236}">
                <a16:creationId xmlns:a16="http://schemas.microsoft.com/office/drawing/2014/main" id="{F31538D3-251C-4211-9F16-72B3719C8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800600"/>
            <a:ext cx="1047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5" name="矩形 104">
            <a:extLst xmlns:a="http://schemas.openxmlformats.org/drawingml/2006/main">
              <a:ext uri="{FF2B5EF4-FFF2-40B4-BE49-F238E27FC236}">
                <a16:creationId xmlns:a16="http://schemas.microsoft.com/office/drawing/2014/main" id="{C182B758-219E-4614-A938-8E8010D48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876800"/>
            <a:ext cx="914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819</a:t>
            </a:r>
          </a:p>
          <a:p xmlns:a="http://schemas.openxmlformats.org/drawingml/2006/main">
            <a:pPr algn="ctr">
              <a:buNone/>
              <a:defRPr sz="1020" b="0">
                <a:solidFill>
                  <a:srgbClr val="111827"/>
                </a:solidFill>
              </a:defRPr>
            </a:pPr>
            <a:r>
              <a:rPr sz="1020" b="0">
                <a:solidFill>
                  <a:srgbClr val="111827"/>
                </a:solidFill>
              </a:rPr>
              <a:t>GB/s</a:t>
            </a:r>
          </a:p>
        </p:txBody>
      </p:sp>
      <p:sp>
        <p:nvSpPr>
          <p:cNvPr id="106" name="矩形 105">
            <a:extLst xmlns:a="http://schemas.openxmlformats.org/drawingml/2006/main">
              <a:ext uri="{FF2B5EF4-FFF2-40B4-BE49-F238E27FC236}">
                <a16:creationId xmlns:a16="http://schemas.microsoft.com/office/drawing/2014/main" id="{26902942-47F7-4120-BB2C-94F9C59AA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00600"/>
            <a:ext cx="876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7" name="矩形 106">
            <a:extLst xmlns:a="http://schemas.openxmlformats.org/drawingml/2006/main">
              <a:ext uri="{FF2B5EF4-FFF2-40B4-BE49-F238E27FC236}">
                <a16:creationId xmlns:a16="http://schemas.microsoft.com/office/drawing/2014/main" id="{642794D8-2179-4F35-ACF4-7F5F8DE6F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4876800"/>
            <a:ext cx="742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95" b="0">
                <a:solidFill>
                  <a:srgbClr val="111827"/>
                </a:solidFill>
              </a:defRPr>
            </a:pPr>
            <a:r>
              <a:rPr sz="1095" b="0">
                <a:solidFill>
                  <a:srgbClr val="111827"/>
                </a:solidFill>
              </a:rPr>
              <a:t>Medium</a:t>
            </a:r>
          </a:p>
        </p:txBody>
      </p:sp>
      <p:sp>
        <p:nvSpPr>
          <p:cNvPr id="108" name="矩形 107">
            <a:extLst xmlns:a="http://schemas.openxmlformats.org/drawingml/2006/main">
              <a:ext uri="{FF2B5EF4-FFF2-40B4-BE49-F238E27FC236}">
                <a16:creationId xmlns:a16="http://schemas.microsoft.com/office/drawing/2014/main" id="{FC6B5431-C327-43F9-9EEB-EF0EA1E38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800600"/>
            <a:ext cx="16764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9" name="矩形 108">
            <a:extLst xmlns:a="http://schemas.openxmlformats.org/drawingml/2006/main">
              <a:ext uri="{FF2B5EF4-FFF2-40B4-BE49-F238E27FC236}">
                <a16:creationId xmlns:a16="http://schemas.microsoft.com/office/drawing/2014/main" id="{19725438-A62C-45F4-B999-E2D4A75D5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4876800"/>
            <a:ext cx="1543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macOS</a:t>
            </a:r>
          </a:p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creation/dev</a:t>
            </a:r>
          </a:p>
        </p:txBody>
      </p:sp>
      <p:sp>
        <p:nvSpPr>
          <p:cNvPr id="110" name="矩形 109">
            <a:extLst xmlns:a="http://schemas.openxmlformats.org/drawingml/2006/main">
              <a:ext uri="{FF2B5EF4-FFF2-40B4-BE49-F238E27FC236}">
                <a16:creationId xmlns:a16="http://schemas.microsoft.com/office/drawing/2014/main" id="{C16CAFE1-236F-4F82-9109-F9620FC98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800600"/>
            <a:ext cx="185737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1" name="矩形 110">
            <a:extLst xmlns:a="http://schemas.openxmlformats.org/drawingml/2006/main">
              <a:ext uri="{FF2B5EF4-FFF2-40B4-BE49-F238E27FC236}">
                <a16:creationId xmlns:a16="http://schemas.microsoft.com/office/drawing/2014/main" id="{59EEA5EA-0099-4D5F-A36B-4EEFFCF8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2675" y="4876800"/>
            <a:ext cx="17240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Not GGUF Q4</a:t>
            </a:r>
          </a:p>
          <a:p xmlns:a="http://schemas.openxmlformats.org/drawingml/2006/main">
            <a:pPr>
              <a:buNone/>
              <a:defRPr sz="1035" b="0">
                <a:solidFill>
                  <a:srgbClr val="111827"/>
                </a:solidFill>
              </a:defRPr>
            </a:pPr>
            <a:r>
              <a:rPr sz="1035" b="0">
                <a:solidFill>
                  <a:srgbClr val="111827"/>
                </a:solidFill>
              </a:rPr>
              <a:t>hard to upgrade</a:t>
            </a:r>
          </a:p>
        </p:txBody>
      </p:sp>
      <p:sp>
        <p:nvSpPr>
          <p:cNvPr id="112" name="矩形 111">
            <a:extLst xmlns:a="http://schemas.openxmlformats.org/drawingml/2006/main">
              <a:ext uri="{FF2B5EF4-FFF2-40B4-BE49-F238E27FC236}">
                <a16:creationId xmlns:a16="http://schemas.microsoft.com/office/drawing/2014/main" id="{A429F802-F3CD-4520-BF89-FB8DCC18B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000750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90" b="0">
                <a:solidFill>
                  <a:srgbClr val="334155"/>
                </a:solidFill>
              </a:defRPr>
            </a:pPr>
            <a:r>
              <a:rPr sz="990" b="0">
                <a:solidFill>
                  <a:srgbClr val="334155"/>
                </a:solidFill>
              </a:rPr>
              <a:t>Note: DGX Spark and Ryzen AI Max+ 395 figures found are 70B FP8/FP16 reports, not Q4.</a:t>
            </a:r>
          </a:p>
        </p:txBody>
      </p:sp>
      <p:sp>
        <p:nvSpPr>
          <p:cNvPr id="113" name="矩形 112">
            <a:extLst xmlns:a="http://schemas.openxmlformats.org/drawingml/2006/main">
              <a:ext uri="{FF2B5EF4-FFF2-40B4-BE49-F238E27FC236}">
                <a16:creationId xmlns:a16="http://schemas.microsoft.com/office/drawing/2014/main" id="{1862F1FA-65E7-4B1D-8A7D-F29C1D88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267450"/>
            <a:ext cx="1066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35" b="1">
                <a:solidFill>
                  <a:srgbClr val="0F766E"/>
                </a:solidFill>
              </a:defRPr>
            </a:pPr>
            <a:r>
              <a:rPr sz="1035" b="1">
                <a:solidFill>
                  <a:srgbClr val="0F766E"/>
                </a:solidFill>
              </a:rPr>
              <a:t>Key point: XAI-748D / XAI-772D provides 1,344GB/s bandwidth and 48/72GB ECC VRAM; bandwidth directly affects LLM decode-stage token generation speed.</a:t>
            </a:r>
          </a:p>
        </p:txBody>
      </p:sp>
      <p:sp>
        <p:nvSpPr>
          <p:cNvPr id="114" name="矩形 113">
            <a:extLst xmlns:a="http://schemas.openxmlformats.org/drawingml/2006/main">
              <a:ext uri="{FF2B5EF4-FFF2-40B4-BE49-F238E27FC236}">
                <a16:creationId xmlns:a16="http://schemas.microsoft.com/office/drawing/2014/main" id="{5160A818-EA1E-403A-89ED-F11EA567A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151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94A3B8"/>
                </a:solidFill>
              </a:defRPr>
            </a:pPr>
            <a:r>
              <a:rPr sz="675" b="0">
                <a:solidFill>
                  <a:srgbClr val="94A3B8"/>
                </a:solidFill>
              </a:rPr>
              <a:t>Sources: RTX PRO 5000 datasheet, NVIDIA/AMD/Apple official specs, arXiv 2605.00519, PC Gamer / Bijan Bowen reports.</a:t>
            </a:r>
          </a:p>
        </p:txBody>
      </p:sp>
    </p:spTree>
    <p:extLst>
      <p:ext uri="{BB962C8B-B14F-4D97-AF65-F5344CB8AC3E}">
        <p14:creationId xmlns:p14="http://schemas.microsoft.com/office/powerpoint/2010/main" val="4646535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B76C8CAE-DE2F-4F41-BDCA-1152AE0BF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How Should Customers Choose?</a:t>
            </a:r>
          </a:p>
        </p:txBody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A5FADF0-5B10-47DE-8386-0BECA7BE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8582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4748B"/>
                </a:solidFill>
              </a:defRPr>
            </a:pPr>
            <a:r>
              <a:rPr sz="1125" b="0">
                <a:solidFill>
                  <a:srgbClr val="64748B"/>
                </a:solidFill>
              </a:rPr>
              <a:t>Choose by use case, not by spec sheets alone.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DF752CB-83A4-400B-8A55-5BF8833BB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38250"/>
            <a:ext cx="838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B90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EDAB8AF-5801-492E-B4DB-194B63E8B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428750"/>
            <a:ext cx="376237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39CB789F-CAC3-4FEB-A804-F0BFEF99D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1504950"/>
            <a:ext cx="36290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Customer Scenario</a:t>
            </a: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1779934-5482-42A9-A503-41586850E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1428750"/>
            <a:ext cx="242887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51248B9-9EEC-4B87-8DEE-D5037A019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1504950"/>
            <a:ext cx="2295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Recommended Option</a:t>
            </a:r>
          </a:p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47A178F1-7C42-46AE-A535-FC6D4516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428750"/>
            <a:ext cx="46672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2AD1DA69-C28C-484B-BAFD-5F768EBB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1504950"/>
            <a:ext cx="4533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Reason</a:t>
            </a: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5A6BB04-EEE0-43D3-812F-FD1FB6025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09800"/>
            <a:ext cx="3762375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49DFD4D-BDDD-444E-945A-4183C1A1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286000"/>
            <a:ext cx="36290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0">
                <a:solidFill>
                  <a:srgbClr val="111827"/>
                </a:solidFill>
              </a:defRPr>
            </a:pPr>
            <a:r>
              <a:rPr sz="1440" b="0">
                <a:solidFill>
                  <a:srgbClr val="111827"/>
                </a:solidFill>
              </a:rPr>
              <a:t>Internal documents, RAG, and AI agents; data must stay inside, with meaningful model capacity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51DB94EE-C6A8-4544-BAC1-E3E8EB32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209800"/>
            <a:ext cx="2428875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7C7AFCDC-CA45-45CC-8E57-365D04BAE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286000"/>
            <a:ext cx="22955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1">
                <a:solidFill>
                  <a:srgbClr val="111827"/>
                </a:solidFill>
              </a:defRPr>
            </a:pPr>
            <a:r>
              <a:rPr sz="1440" b="1">
                <a:solidFill>
                  <a:srgbClr val="111827"/>
                </a:solidFill>
              </a:rPr>
              <a:t>XAI-748D / XAI-772D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1ECB75FB-F74F-4A66-9BF3-1EC9FC179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09800"/>
            <a:ext cx="46672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8634F9FD-A6B7-4E86-B67D-74086BDB4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2286000"/>
            <a:ext cx="4533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0">
                <a:solidFill>
                  <a:srgbClr val="111827"/>
                </a:solidFill>
              </a:defRPr>
            </a:pPr>
            <a:r>
              <a:rPr sz="1440" b="0">
                <a:solidFill>
                  <a:srgbClr val="111827"/>
                </a:solidFill>
              </a:rPr>
              <a:t>Mature CUDA toolchain, internal-system integration, and serviceability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34FE987C-D833-4028-A621-2788E40C4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0850"/>
            <a:ext cx="3762375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F7E83B1-FE17-4A10-A795-A6B8A26A9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067050"/>
            <a:ext cx="36290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0">
                <a:solidFill>
                  <a:srgbClr val="111827"/>
                </a:solidFill>
              </a:defRPr>
            </a:pPr>
            <a:r>
              <a:rPr sz="1440" b="0">
                <a:solidFill>
                  <a:srgbClr val="111827"/>
                </a:solidFill>
              </a:rPr>
              <a:t>OpenClaw / AI Agent workflows that need local persistence and data control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3A8E278-60C4-42E8-A77C-BE7DBBC2F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990850"/>
            <a:ext cx="2428875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D88DAA38-F192-4DCE-8582-D978D77C8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067050"/>
            <a:ext cx="22955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1">
                <a:solidFill>
                  <a:srgbClr val="111827"/>
                </a:solidFill>
              </a:defRPr>
            </a:pPr>
            <a:r>
              <a:rPr sz="1440" b="1">
                <a:solidFill>
                  <a:srgbClr val="111827"/>
                </a:solidFill>
              </a:rPr>
              <a:t>XAI-748D / XAI-772D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28D386F1-2E20-4521-ABD7-F53E5CC4B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990850"/>
            <a:ext cx="46672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86EFA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AF848788-50DB-411B-9908-C9A89A2B0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3067050"/>
            <a:ext cx="4533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0">
                <a:solidFill>
                  <a:srgbClr val="111827"/>
                </a:solidFill>
              </a:defRPr>
            </a:pPr>
            <a:r>
              <a:rPr sz="1440" b="0">
                <a:solidFill>
                  <a:srgbClr val="111827"/>
                </a:solidFill>
              </a:rPr>
              <a:t>Runs models, tools, and skills on-prem; suitable for enterprise automation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61A200E-1317-4FD9-A1EA-9A90B90C6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71900"/>
            <a:ext cx="3762375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F6472352-4C97-4435-80D7-AC59655C2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848100"/>
            <a:ext cx="36290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0">
                <a:solidFill>
                  <a:srgbClr val="111827"/>
                </a:solidFill>
              </a:defRPr>
            </a:pPr>
            <a:r>
              <a:rPr sz="1440" b="0">
                <a:solidFill>
                  <a:srgbClr val="111827"/>
                </a:solidFill>
              </a:rPr>
              <a:t>Research teams prototyping quickly with the NVIDIA AI stack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70AD4EAF-9039-4CC0-A8C3-BEA851AF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771900"/>
            <a:ext cx="2428875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DE717654-204D-4104-AA1E-4CC2D1CE9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848100"/>
            <a:ext cx="22955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1">
                <a:solidFill>
                  <a:srgbClr val="111827"/>
                </a:solidFill>
              </a:defRPr>
            </a:pPr>
            <a:r>
              <a:rPr sz="1440" b="1">
                <a:solidFill>
                  <a:srgbClr val="111827"/>
                </a:solidFill>
              </a:rPr>
              <a:t>DGX Spark ／XAI-748D / XAI-772D</a:t>
            </a:r>
          </a:p>
          <a:p xmlns:a="http://schemas.openxmlformats.org/drawingml/2006/main">
            <a:pPr>
              <a:buNone/>
              <a:defRPr sz="1440" b="1">
                <a:solidFill>
                  <a:srgbClr val="111827"/>
                </a:solidFill>
              </a:defRPr>
            </a:p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341C16C7-2B69-49A2-A0AE-5097E9F26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71900"/>
            <a:ext cx="46672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90044259-FF49-4C4B-889F-EB4BB534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3848100"/>
            <a:ext cx="4533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0">
                <a:solidFill>
                  <a:srgbClr val="111827"/>
                </a:solidFill>
              </a:defRPr>
            </a:pPr>
            <a:r>
              <a:rPr sz="1440" b="0">
                <a:solidFill>
                  <a:srgbClr val="111827"/>
                </a:solidFill>
              </a:rPr>
              <a:t>Compact, highly integrated, and suitable for model experiments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A04E804C-BFB6-478E-BF7A-8D950C170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52950"/>
            <a:ext cx="3762375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5FF09D06-BEB8-4D5F-91D6-54D9A381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629150"/>
            <a:ext cx="36290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0">
                <a:solidFill>
                  <a:srgbClr val="111827"/>
                </a:solidFill>
              </a:defRPr>
            </a:pPr>
            <a:r>
              <a:rPr sz="1440" b="0">
                <a:solidFill>
                  <a:srgbClr val="111827"/>
                </a:solidFill>
              </a:rPr>
              <a:t>Individual development or budget-sensitive users running small to medium models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E8173241-D139-41CC-AAA0-0D2507F9F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552950"/>
            <a:ext cx="2428875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9E7FDD1F-68E8-4003-8E42-B9948480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629150"/>
            <a:ext cx="22955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1">
                <a:solidFill>
                  <a:srgbClr val="111827"/>
                </a:solidFill>
              </a:defRPr>
            </a:pPr>
            <a:r>
              <a:rPr sz="1440" b="1">
                <a:solidFill>
                  <a:srgbClr val="111827"/>
                </a:solidFill>
              </a:rPr>
              <a:t>RTX 5090 PC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E7F1C48D-A28B-4059-98D7-AA19447E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552950"/>
            <a:ext cx="46672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6C2357A3-991F-4800-91BB-DBC120CEA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4629150"/>
            <a:ext cx="4533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0">
                <a:solidFill>
                  <a:srgbClr val="111827"/>
                </a:solidFill>
              </a:defRPr>
            </a:pPr>
            <a:r>
              <a:rPr sz="1440" b="0">
                <a:solidFill>
                  <a:srgbClr val="111827"/>
                </a:solidFill>
              </a:rPr>
              <a:t>Strong compute and price/performance; commercial support needs evaluation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F1DEE1D0-A312-49F4-BCBB-2549AB702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0"/>
            <a:ext cx="3762375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B644884D-4ADD-4098-AFC6-8C90F05F3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410200"/>
            <a:ext cx="36290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0">
                <a:solidFill>
                  <a:srgbClr val="111827"/>
                </a:solidFill>
              </a:defRPr>
            </a:pPr>
            <a:r>
              <a:rPr sz="1440" b="0">
                <a:solidFill>
                  <a:srgbClr val="111827"/>
                </a:solidFill>
              </a:rPr>
              <a:t>macOS creators or Apple ecosystem workflows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DBA08E54-1CF5-40D4-97B6-F87FD1567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5334000"/>
            <a:ext cx="2428875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36DDF48A-CBE9-49A4-9745-45C9CD12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5410200"/>
            <a:ext cx="22955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1">
                <a:solidFill>
                  <a:srgbClr val="111827"/>
                </a:solidFill>
              </a:defRPr>
            </a:pPr>
            <a:r>
              <a:rPr sz="1440" b="1">
                <a:solidFill>
                  <a:srgbClr val="111827"/>
                </a:solidFill>
              </a:rPr>
              <a:t>Mac Studio</a:t>
            </a: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98902F52-8A11-4BCC-84BE-8E65A3A04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334000"/>
            <a:ext cx="46672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554688C5-D4CD-4ADE-8D6A-6E1BF2C3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5410200"/>
            <a:ext cx="4533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40" b="0">
                <a:solidFill>
                  <a:srgbClr val="111827"/>
                </a:solidFill>
              </a:defRPr>
            </a:pPr>
            <a:r>
              <a:rPr sz="1440" b="0">
                <a:solidFill>
                  <a:srgbClr val="111827"/>
                </a:solidFill>
              </a:rPr>
              <a:t>Quiet and compact, with strong creative-app integration</a:t>
            </a:r>
          </a:p>
        </p:txBody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880407BA-54CC-4EE4-A20C-2835F78C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151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94A3B8"/>
                </a:solidFill>
              </a:defRPr>
            </a:pPr>
            <a:r>
              <a:rPr sz="675" b="0">
                <a:solidFill>
                  <a:srgbClr val="94A3B8"/>
                </a:solidFill>
              </a:rPr>
              <a:t>Sources: NVIDIA / AMD / Apple official specifications, accessed 2026-06-17</a:t>
            </a:r>
          </a:p>
        </p:txBody>
      </p:sp>
    </p:spTree>
    <p:extLst>
      <p:ext uri="{BB962C8B-B14F-4D97-AF65-F5344CB8AC3E}">
        <p14:creationId xmlns:p14="http://schemas.microsoft.com/office/powerpoint/2010/main" val="9419302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8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A6C2AAF-654A-4717-9A9B-DEEB5ED68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47E916E-1BE8-4EA5-96B6-7E6A55DF9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400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95BD1F8-4AEE-4F13-A514-55D248003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838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B90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橢圓 3">
            <a:extLst xmlns:a="http://schemas.openxmlformats.org/drawingml/2006/main">
              <a:ext uri="{FF2B5EF4-FFF2-40B4-BE49-F238E27FC236}">
                <a16:creationId xmlns:a16="http://schemas.microsoft.com/office/drawing/2014/main" id="{D9AE410A-8E35-4291-83DE-69F2C669E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336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6DFF8DF9-15ED-4D23-8A51-AA075C49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28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AAFD6A8-C06F-445E-A62E-317F37D38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76450"/>
            <a:ext cx="809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On-prem AI does not replace cloud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6097AD3-9823-4EAA-BAB2-043B9FF50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457450"/>
            <a:ext cx="876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1D5DB"/>
                </a:solidFill>
              </a:defRPr>
            </a:pPr>
            <a:r>
              <a:rPr sz="1350" b="0">
                <a:solidFill>
                  <a:srgbClr val="D1D5DB"/>
                </a:solidFill>
              </a:rPr>
              <a:t>It keeps sensitive data, real-time needs, and field-system integration inside the enterprise.</a:t>
            </a:r>
          </a:p>
        </p:txBody>
      </p:sp>
      <p:sp>
        <p:nvSpPr>
          <p:cNvPr id="8" name="橢圓 7">
            <a:extLst xmlns:a="http://schemas.openxmlformats.org/drawingml/2006/main">
              <a:ext uri="{FF2B5EF4-FFF2-40B4-BE49-F238E27FC236}">
                <a16:creationId xmlns:a16="http://schemas.microsoft.com/office/drawing/2014/main" id="{DBE82834-86D3-4C7A-AA76-5D41B6A1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575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B9C0C9C3-7567-4ACA-B05E-BBF915DCC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528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8E6033BE-5C7B-4699-9D37-6C468D6E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200400"/>
            <a:ext cx="809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Customers need deployable solutions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D325EDAB-1661-43D3-ADD3-954A7B63A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581400"/>
            <a:ext cx="876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1D5DB"/>
                </a:solidFill>
              </a:defRPr>
            </a:pPr>
            <a:r>
              <a:rPr sz="1350" b="0">
                <a:solidFill>
                  <a:srgbClr val="D1D5DB"/>
                </a:solidFill>
              </a:rPr>
              <a:t>Hardware, models, data, permissions, backup, and operations must be designed together.</a:t>
            </a:r>
          </a:p>
        </p:txBody>
      </p:sp>
      <p:sp>
        <p:nvSpPr>
          <p:cNvPr id="12" name="橢圓 11">
            <a:extLst xmlns:a="http://schemas.openxmlformats.org/drawingml/2006/main">
              <a:ext uri="{FF2B5EF4-FFF2-40B4-BE49-F238E27FC236}">
                <a16:creationId xmlns:a16="http://schemas.microsoft.com/office/drawing/2014/main" id="{4BB0D8DF-0100-4206-B6B7-0ECFBDE75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B90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A2FE9A31-E549-444A-8F9F-584FAF276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F177E42F-852B-42B2-9A16-B4585A0B2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324350"/>
            <a:ext cx="809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Clear product positioning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5E2D6263-8A69-48EE-92D9-301E0578F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05350"/>
            <a:ext cx="876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1D5DB"/>
                </a:solidFill>
              </a:defRPr>
            </a:pPr>
            <a:r>
              <a:rPr sz="1350" b="0">
                <a:solidFill>
                  <a:srgbClr val="D1D5DB"/>
                </a:solidFill>
              </a:rPr>
              <a:t>XAI-748D / XAI-772D combines RTX PRO 5000 48/72GB with a serviceable Micro-ATX platform for professional GPU capability, ecosystem fit, and field flexibility.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801B843-47B7-4E00-BDB9-81E145D59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76B900"/>
                </a:solidFill>
              </a:defRPr>
            </a:pPr>
            <a:r>
              <a:rPr sz="1350" b="1">
                <a:solidFill>
                  <a:srgbClr val="76B900"/>
                </a:solidFill>
              </a:rPr>
              <a:t>Recommended next step: Build 2-3 standard configurations for target customers, such as entry inference, 72GB large-model, and field vision AI editions.</a:t>
            </a:r>
          </a:p>
        </p:txBody>
      </p:sp>
    </p:spTree>
    <p:extLst>
      <p:ext uri="{BB962C8B-B14F-4D97-AF65-F5344CB8AC3E}">
        <p14:creationId xmlns:p14="http://schemas.microsoft.com/office/powerpoint/2010/main" val="4730246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017B72D4-02AA-44E1-9166-B33FD5423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Sources</a:t>
            </a:r>
          </a:p>
        </p:txBody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8468792-BFE5-4BBB-BDCD-5586CCD9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8582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4748B"/>
                </a:solidFill>
              </a:defRPr>
            </a:pPr>
            <a:r>
              <a:rPr sz="1125" b="0">
                <a:solidFill>
                  <a:srgbClr val="64748B"/>
                </a:solidFill>
              </a:rPr>
              <a:t>Deck specifications are based mainly on official product pages; unverified prices and non-fixed lead times are avoided.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7F1EDA9-9408-4844-A811-BB57F5AB2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38250"/>
            <a:ext cx="838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B90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圓角矩形 3">
            <a:extLst xmlns:a="http://schemas.openxmlformats.org/drawingml/2006/main">
              <a:ext uri="{FF2B5EF4-FFF2-40B4-BE49-F238E27FC236}">
                <a16:creationId xmlns:a16="http://schemas.microsoft.com/office/drawing/2014/main" id="{AF962341-151A-4E52-9C12-01FC0E38B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28750"/>
            <a:ext cx="9906000" cy="4095750"/>
          </a:xfrm>
          <a:prstGeom xmlns:a="http://schemas.openxmlformats.org/drawingml/2006/main" prst="roundRect">
            <a:avLst>
              <a:gd name="adj" fmla="val 186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BE6529D2-BE79-4463-874D-451972404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581150"/>
            <a:ext cx="9563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Source Summary</a:t>
            </a: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8918F08-1C79-44F9-B62A-57B230F04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81200"/>
            <a:ext cx="95631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88" b="0">
                <a:solidFill>
                  <a:srgbClr val="334155"/>
                </a:solidFill>
              </a:defRPr>
            </a:pPr>
            <a:r>
              <a:rPr sz="1088" b="0">
                <a:solidFill>
                  <a:srgbClr val="334155"/>
                </a:solidFill>
              </a:rPr>
              <a:t>• NVIDIA RTX PRO 5000 datasheet: 14,080 CUDA, 2,064 AI TOPS, 48/72GB GDDR7 ECC, 1,344GB/s, 300W, MIG</a:t>
            </a:r>
          </a:p>
          <a:p xmlns:a="http://schemas.openxmlformats.org/drawingml/2006/main">
            <a:pPr>
              <a:buNone/>
              <a:defRPr sz="1088" b="0">
                <a:solidFill>
                  <a:srgbClr val="334155"/>
                </a:solidFill>
              </a:defRPr>
            </a:pPr>
            <a:r>
              <a:rPr sz="1088" b="0">
                <a:solidFill>
                  <a:srgbClr val="334155"/>
                </a:solidFill>
              </a:rPr>
              <a:t>• NVIDIA GeForce RTX 5090: 32GB GDDR7, 512-bit, approx. 1,792GB/s, CUDA cores, AI TOPS, system preparation information</a:t>
            </a:r>
          </a:p>
          <a:p xmlns:a="http://schemas.openxmlformats.org/drawingml/2006/main">
            <a:pPr>
              <a:buNone/>
              <a:defRPr sz="1088" b="0">
                <a:solidFill>
                  <a:srgbClr val="334155"/>
                </a:solidFill>
              </a:defRPr>
            </a:pPr>
            <a:r>
              <a:rPr sz="1088" b="0">
                <a:solidFill>
                  <a:srgbClr val="334155"/>
                </a:solidFill>
              </a:rPr>
              <a:t>• NVIDIA DGX Spark: GB10 Grace Blackwell, 128GB unified memory, 1 PFLOP FP4, DGX OS</a:t>
            </a:r>
          </a:p>
          <a:p xmlns:a="http://schemas.openxmlformats.org/drawingml/2006/main">
            <a:pPr>
              <a:buNone/>
              <a:defRPr sz="1088" b="0">
                <a:solidFill>
                  <a:srgbClr val="334155"/>
                </a:solidFill>
              </a:defRPr>
            </a:pPr>
            <a:r>
              <a:rPr sz="1088" b="0">
                <a:solidFill>
                  <a:srgbClr val="334155"/>
                </a:solidFill>
              </a:rPr>
              <a:t>• AMD Ryzen AI Max+ 395: 16C/32T, 128GB LPDDR5x-8000, 256-bit, approx. 256GB/s, Radeon 8060S, 126 TOPS overall</a:t>
            </a:r>
          </a:p>
          <a:p xmlns:a="http://schemas.openxmlformats.org/drawingml/2006/main">
            <a:pPr>
              <a:buNone/>
              <a:defRPr sz="1088" b="0">
                <a:solidFill>
                  <a:srgbClr val="334155"/>
                </a:solidFill>
              </a:defRPr>
            </a:pPr>
            <a:r>
              <a:rPr sz="1088" b="0">
                <a:solidFill>
                  <a:srgbClr val="334155"/>
                </a:solidFill>
              </a:rPr>
              <a:t>• Apple Mac Studio Specs: M4 Max / M3 Ultra, M3 Ultra 96GB unified memory, 819GB/s, Thunderbolt 5</a:t>
            </a:r>
          </a:p>
          <a:p xmlns:a="http://schemas.openxmlformats.org/drawingml/2006/main">
            <a:pPr>
              <a:buNone/>
              <a:defRPr sz="1088" b="0">
                <a:solidFill>
                  <a:srgbClr val="334155"/>
                </a:solidFill>
              </a:defRPr>
            </a:pPr>
            <a:r>
              <a:rPr sz="1088" b="0">
                <a:solidFill>
                  <a:srgbClr val="334155"/>
                </a:solidFill>
              </a:rPr>
              <a:t>• arXiv 2605.00519: RTX 5090 70B Q4_K_M offload 2.3 tok/s; M3 Ultra 70B 4-bit MLX 13.1 tok/s</a:t>
            </a:r>
          </a:p>
          <a:p xmlns:a="http://schemas.openxmlformats.org/drawingml/2006/main">
            <a:pPr>
              <a:buNone/>
              <a:defRPr sz="1088" b="0">
                <a:solidFill>
                  <a:srgbClr val="334155"/>
                </a:solidFill>
              </a:defRPr>
            </a:pPr>
            <a:r>
              <a:rPr sz="1088" b="0">
                <a:solidFill>
                  <a:srgbClr val="334155"/>
                </a:solidFill>
              </a:rPr>
              <a:t>• PC Gamer / Bijan Bowen: DGX Spark and Strix Halo 70B measured approx. 4.67 / 4.97 tok/s, but FP8/FP16, not Q4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CBB3F79-E6D4-4F0D-8CEE-6AE4AE275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7215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334155"/>
                </a:solidFill>
              </a:defRPr>
            </a:pPr>
            <a:r>
              <a:rPr sz="1125" b="0">
                <a:solidFill>
                  <a:srgbClr val="334155"/>
                </a:solidFill>
              </a:rPr>
              <a:t>Note: Price, availability, actual model capacity, and performance vary by channel, driver version, quantization method, context length, and system thermal design.</a:t>
            </a:r>
          </a:p>
        </p:txBody>
      </p:sp>
    </p:spTree>
    <p:extLst>
      <p:ext uri="{BB962C8B-B14F-4D97-AF65-F5344CB8AC3E}">
        <p14:creationId xmlns:p14="http://schemas.microsoft.com/office/powerpoint/2010/main" val="11311528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2026-06-17T16:58:23.4160000Z</dcterms:created>
  <dcterms:modified xsi:type="dcterms:W3CDTF">2026-06-17T16:58:23.4160000Z</dcterms:modified>
</coreProperties>
</file>